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6858000" cx="12192000"/>
  <p:notesSz cx="6858000" cy="9144000"/>
  <p:embeddedFontLst>
    <p:embeddedFont>
      <p:font typeface="Helvetica Neue"/>
      <p:regular r:id="rId35"/>
      <p:bold r:id="rId36"/>
      <p:italic r:id="rId37"/>
      <p:boldItalic r:id="rId38"/>
    </p:embeddedFont>
    <p:embeddedFont>
      <p:font typeface="Source Sans Pr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SourceSansPro-bold.fntdata"/><Relationship Id="rId20" Type="http://schemas.openxmlformats.org/officeDocument/2006/relationships/slide" Target="slides/slide16.xml"/><Relationship Id="rId42" Type="http://schemas.openxmlformats.org/officeDocument/2006/relationships/font" Target="fonts/SourceSansPro-boldItalic.fntdata"/><Relationship Id="rId41" Type="http://schemas.openxmlformats.org/officeDocument/2006/relationships/font" Target="fonts/SourceSansPro-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HelveticaNeue-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HelveticaNeue-italic.fntdata"/><Relationship Id="rId14" Type="http://schemas.openxmlformats.org/officeDocument/2006/relationships/slide" Target="slides/slide10.xml"/><Relationship Id="rId36" Type="http://schemas.openxmlformats.org/officeDocument/2006/relationships/font" Target="fonts/HelveticaNeue-bold.fntdata"/><Relationship Id="rId17" Type="http://schemas.openxmlformats.org/officeDocument/2006/relationships/slide" Target="slides/slide13.xml"/><Relationship Id="rId39" Type="http://schemas.openxmlformats.org/officeDocument/2006/relationships/font" Target="fonts/SourceSansPro-regular.fntdata"/><Relationship Id="rId16" Type="http://schemas.openxmlformats.org/officeDocument/2006/relationships/slide" Target="slides/slide12.xml"/><Relationship Id="rId38" Type="http://schemas.openxmlformats.org/officeDocument/2006/relationships/font" Target="fonts/HelveticaNeue-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bcd4f08874_1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gbcd4f08874_1_0:notes"/>
          <p:cNvSpPr/>
          <p:nvPr>
            <p:ph idx="2" type="sldImg"/>
          </p:nvPr>
        </p:nvSpPr>
        <p:spPr>
          <a:xfrm>
            <a:off x="1878455" y="1143000"/>
            <a:ext cx="3101090" cy="308527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0911a61b5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10911a61b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08ec990ee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108ec990e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0911a61b5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10911a61b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10911a61b5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10911a61b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0911a61b5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10911a61b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0911a61b5_0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10911a61b5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10911a61b5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10911a61b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10911a61b5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10911a61b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10911a61b5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10911a61b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0911a61b5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0911a61b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f4a06db5f9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f4a06db5f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0911a61b5_0_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10911a61b5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0911a61b5_0_2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0911a61b5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10911a61b5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10911a61b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10911a61b5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10911a61b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10911a61b5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10911a61b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10911a61b5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10911a61b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0911a61b5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10911a61b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10911a61b5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10911a61b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10911a61b5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10911a61b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f4a06db5f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f4a06db5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f4a06db5f9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f4a06db5f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ba633aa774_1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ba633aa774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08ec990e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08ec990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08ec990e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08ec990e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08ec990ee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108ec990e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08ec990ee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108ec990e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08ec990ee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108ec990e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08ec990ee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108ec990e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CSS maters"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2" name="Google Shape;12;p2"/>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3" name="Google Shape;13;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14" name="Google Shape;14;p2"/>
          <p:cNvPicPr preferRelativeResize="0"/>
          <p:nvPr/>
        </p:nvPicPr>
        <p:blipFill>
          <a:blip r:embed="rId2">
            <a:alphaModFix/>
          </a:blip>
          <a:stretch>
            <a:fillRect/>
          </a:stretch>
        </p:blipFill>
        <p:spPr>
          <a:xfrm>
            <a:off x="10708675" y="5925446"/>
            <a:ext cx="1371600" cy="3333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9" name="Google Shape;49;p11"/>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0" name="Google Shape;50;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3" name="Shape 53"/>
        <p:cNvGrpSpPr/>
        <p:nvPr/>
      </p:nvGrpSpPr>
      <p:grpSpPr>
        <a:xfrm>
          <a:off x="0" y="0"/>
          <a:ext cx="0" cy="0"/>
          <a:chOff x="0" y="0"/>
          <a:chExt cx="0" cy="0"/>
        </a:xfrm>
      </p:grpSpPr>
      <p:sp>
        <p:nvSpPr>
          <p:cNvPr id="54" name="Google Shape;54;p13"/>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 name="Google Shape;56;p13"/>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7" name="Google Shape;57;p13"/>
          <p:cNvSpPr/>
          <p:nvPr/>
        </p:nvSpPr>
        <p:spPr>
          <a:xfrm>
            <a:off x="0" y="0"/>
            <a:ext cx="12192000" cy="222300"/>
          </a:xfrm>
          <a:prstGeom prst="rect">
            <a:avLst/>
          </a:prstGeom>
          <a:solidFill>
            <a:srgbClr val="B31B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a:ea typeface="Times"/>
              <a:cs typeface="Times"/>
              <a:sym typeface="Times"/>
            </a:endParaRPr>
          </a:p>
        </p:txBody>
      </p:sp>
      <p:pic>
        <p:nvPicPr>
          <p:cNvPr descr="cu white lrg.psd" id="58" name="Google Shape;58;p13"/>
          <p:cNvPicPr preferRelativeResize="0"/>
          <p:nvPr/>
        </p:nvPicPr>
        <p:blipFill rotWithShape="1">
          <a:blip r:embed="rId2">
            <a:alphaModFix/>
          </a:blip>
          <a:srcRect b="0" l="29545" r="-704" t="0"/>
          <a:stretch/>
        </p:blipFill>
        <p:spPr>
          <a:xfrm>
            <a:off x="5162102" y="-157024"/>
            <a:ext cx="1826746" cy="522449"/>
          </a:xfrm>
          <a:prstGeom prst="rect">
            <a:avLst/>
          </a:prstGeom>
          <a:noFill/>
          <a:ln>
            <a:noFill/>
          </a:ln>
        </p:spPr>
      </p:pic>
      <p:sp>
        <p:nvSpPr>
          <p:cNvPr id="59" name="Google Shape;59;p13"/>
          <p:cNvSpPr txBox="1"/>
          <p:nvPr>
            <p:ph idx="1" type="body"/>
          </p:nvPr>
        </p:nvSpPr>
        <p:spPr>
          <a:xfrm>
            <a:off x="381000" y="1752600"/>
            <a:ext cx="11571900" cy="39990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accent2"/>
              </a:buClr>
              <a:buSzPts val="1800"/>
              <a:buChar char="●"/>
              <a:defRPr/>
            </a:lvl1pPr>
            <a:lvl2pPr indent="-342900" lvl="1" marL="914400" rtl="0" algn="l">
              <a:spcBef>
                <a:spcPts val="1600"/>
              </a:spcBef>
              <a:spcAft>
                <a:spcPts val="0"/>
              </a:spcAft>
              <a:buClr>
                <a:schemeClr val="accent2"/>
              </a:buClr>
              <a:buSzPts val="1800"/>
              <a:buChar char="○"/>
              <a:defRPr/>
            </a:lvl2pPr>
            <a:lvl3pPr indent="-342900" lvl="2" marL="1371600" rtl="0" algn="l">
              <a:spcBef>
                <a:spcPts val="1600"/>
              </a:spcBef>
              <a:spcAft>
                <a:spcPts val="0"/>
              </a:spcAft>
              <a:buClr>
                <a:schemeClr val="accent2"/>
              </a:buClr>
              <a:buSzPts val="1800"/>
              <a:buChar char="■"/>
              <a:defRPr/>
            </a:lvl3pPr>
            <a:lvl4pPr indent="-342900" lvl="3" marL="1828800" rtl="0" algn="l">
              <a:spcBef>
                <a:spcPts val="1600"/>
              </a:spcBef>
              <a:spcAft>
                <a:spcPts val="0"/>
              </a:spcAft>
              <a:buClr>
                <a:schemeClr val="accent2"/>
              </a:buClr>
              <a:buSzPts val="1800"/>
              <a:buChar char="●"/>
              <a:defRPr/>
            </a:lvl4pPr>
            <a:lvl5pPr indent="-342900" lvl="4" marL="2286000" rtl="0" algn="l">
              <a:spcBef>
                <a:spcPts val="1600"/>
              </a:spcBef>
              <a:spcAft>
                <a:spcPts val="0"/>
              </a:spcAft>
              <a:buClr>
                <a:schemeClr val="accent2"/>
              </a:buClr>
              <a:buSzPts val="1800"/>
              <a:buChar char="○"/>
              <a:defRPr/>
            </a:lvl5pPr>
            <a:lvl6pPr indent="-342900" lvl="5" marL="2743200" rtl="0" algn="l">
              <a:spcBef>
                <a:spcPts val="1600"/>
              </a:spcBef>
              <a:spcAft>
                <a:spcPts val="0"/>
              </a:spcAft>
              <a:buClr>
                <a:schemeClr val="dk1"/>
              </a:buClr>
              <a:buSzPts val="1800"/>
              <a:buChar char="■"/>
              <a:defRPr/>
            </a:lvl6pPr>
            <a:lvl7pPr indent="-342900" lvl="6" marL="3200400" rtl="0" algn="l">
              <a:spcBef>
                <a:spcPts val="1600"/>
              </a:spcBef>
              <a:spcAft>
                <a:spcPts val="0"/>
              </a:spcAft>
              <a:buClr>
                <a:schemeClr val="dk1"/>
              </a:buClr>
              <a:buSzPts val="1800"/>
              <a:buChar char="●"/>
              <a:defRPr/>
            </a:lvl7pPr>
            <a:lvl8pPr indent="-342900" lvl="7" marL="3657600" rtl="0" algn="l">
              <a:spcBef>
                <a:spcPts val="1600"/>
              </a:spcBef>
              <a:spcAft>
                <a:spcPts val="0"/>
              </a:spcAft>
              <a:buClr>
                <a:schemeClr val="dk1"/>
              </a:buClr>
              <a:buSzPts val="1800"/>
              <a:buChar char="○"/>
              <a:defRPr/>
            </a:lvl8pPr>
            <a:lvl9pPr indent="-342900" lvl="8" marL="4114800" rtl="0" algn="l">
              <a:spcBef>
                <a:spcPts val="1600"/>
              </a:spcBef>
              <a:spcAft>
                <a:spcPts val="1600"/>
              </a:spcAft>
              <a:buClr>
                <a:schemeClr val="dk1"/>
              </a:buClr>
              <a:buSzPts val="1800"/>
              <a:buChar char="■"/>
              <a:defRPr/>
            </a:lvl9pPr>
          </a:lstStyle>
          <a:p/>
        </p:txBody>
      </p:sp>
      <p:sp>
        <p:nvSpPr>
          <p:cNvPr id="60" name="Google Shape;60;p13"/>
          <p:cNvSpPr txBox="1"/>
          <p:nvPr>
            <p:ph type="title"/>
          </p:nvPr>
        </p:nvSpPr>
        <p:spPr>
          <a:xfrm>
            <a:off x="381000" y="1066800"/>
            <a:ext cx="11570100" cy="6858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accent3"/>
              </a:buClr>
              <a:buSzPts val="3200"/>
              <a:buFont typeface="Helvetica Neue"/>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1" name="Shape 61"/>
        <p:cNvGrpSpPr/>
        <p:nvPr/>
      </p:nvGrpSpPr>
      <p:grpSpPr>
        <a:xfrm>
          <a:off x="0" y="0"/>
          <a:ext cx="0" cy="0"/>
          <a:chOff x="0" y="0"/>
          <a:chExt cx="0" cy="0"/>
        </a:xfrm>
      </p:grpSpPr>
      <p:pic>
        <p:nvPicPr>
          <p:cNvPr descr="0889_10_C_lr.jpg" id="62" name="Google Shape;62;p14"/>
          <p:cNvPicPr preferRelativeResize="0"/>
          <p:nvPr/>
        </p:nvPicPr>
        <p:blipFill rotWithShape="1">
          <a:blip r:embed="rId2">
            <a:alphaModFix/>
          </a:blip>
          <a:srcRect b="0" l="3172" r="7962" t="0"/>
          <a:stretch/>
        </p:blipFill>
        <p:spPr>
          <a:xfrm>
            <a:off x="0" y="0"/>
            <a:ext cx="12192000" cy="6857998"/>
          </a:xfrm>
          <a:prstGeom prst="rect">
            <a:avLst/>
          </a:prstGeom>
          <a:noFill/>
          <a:ln>
            <a:noFill/>
          </a:ln>
        </p:spPr>
      </p:pic>
      <p:sp>
        <p:nvSpPr>
          <p:cNvPr id="63" name="Google Shape;63;p14"/>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p14"/>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p14"/>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cu white lrg.psd" id="66" name="Google Shape;66;p14"/>
          <p:cNvPicPr preferRelativeResize="0"/>
          <p:nvPr/>
        </p:nvPicPr>
        <p:blipFill rotWithShape="1">
          <a:blip r:embed="rId3">
            <a:alphaModFix/>
          </a:blip>
          <a:srcRect b="0" l="0" r="72185" t="0"/>
          <a:stretch/>
        </p:blipFill>
        <p:spPr>
          <a:xfrm>
            <a:off x="242711" y="402168"/>
            <a:ext cx="1732846" cy="1267968"/>
          </a:xfrm>
          <a:prstGeom prst="rect">
            <a:avLst/>
          </a:prstGeom>
          <a:noFill/>
          <a:ln>
            <a:noFill/>
          </a:ln>
        </p:spPr>
      </p:pic>
      <p:sp>
        <p:nvSpPr>
          <p:cNvPr id="67" name="Google Shape;67;p14"/>
          <p:cNvSpPr/>
          <p:nvPr/>
        </p:nvSpPr>
        <p:spPr>
          <a:xfrm>
            <a:off x="0" y="0"/>
            <a:ext cx="12192000" cy="222300"/>
          </a:xfrm>
          <a:prstGeom prst="rect">
            <a:avLst/>
          </a:prstGeom>
          <a:solidFill>
            <a:srgbClr val="B31B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a:ea typeface="Times"/>
              <a:cs typeface="Times"/>
              <a:sym typeface="Times"/>
            </a:endParaRPr>
          </a:p>
        </p:txBody>
      </p:sp>
      <p:sp>
        <p:nvSpPr>
          <p:cNvPr id="68" name="Google Shape;68;p14"/>
          <p:cNvSpPr txBox="1"/>
          <p:nvPr>
            <p:ph type="title"/>
          </p:nvPr>
        </p:nvSpPr>
        <p:spPr>
          <a:xfrm>
            <a:off x="437447" y="1828800"/>
            <a:ext cx="6370200" cy="11430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lt1"/>
              </a:buClr>
              <a:buSzPts val="3200"/>
              <a:buFont typeface="Helvetica Neue"/>
              <a:buNone/>
              <a:defRPr sz="3200">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9" name="Google Shape;69;p14"/>
          <p:cNvSpPr txBox="1"/>
          <p:nvPr>
            <p:ph idx="1" type="body"/>
          </p:nvPr>
        </p:nvSpPr>
        <p:spPr>
          <a:xfrm>
            <a:off x="438151" y="3200422"/>
            <a:ext cx="5516100" cy="106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chemeClr val="lt1"/>
              </a:buClr>
              <a:buSzPts val="1800"/>
              <a:buFont typeface="Arial"/>
              <a:buNone/>
              <a:defRPr sz="1800">
                <a:solidFill>
                  <a:schemeClr val="lt1"/>
                </a:solidFill>
                <a:latin typeface="Times"/>
                <a:ea typeface="Times"/>
                <a:cs typeface="Times"/>
                <a:sym typeface="Times"/>
              </a:defRPr>
            </a:lvl1pPr>
            <a:lvl2pPr indent="-342900" lvl="1" marL="914400" rtl="0" algn="l">
              <a:spcBef>
                <a:spcPts val="360"/>
              </a:spcBef>
              <a:spcAft>
                <a:spcPts val="0"/>
              </a:spcAft>
              <a:buClr>
                <a:schemeClr val="accent2"/>
              </a:buClr>
              <a:buSzPts val="1800"/>
              <a:buChar char="○"/>
              <a:defRPr/>
            </a:lvl2pPr>
            <a:lvl3pPr indent="-342900" lvl="2" marL="1371600" rtl="0" algn="l">
              <a:spcBef>
                <a:spcPts val="1600"/>
              </a:spcBef>
              <a:spcAft>
                <a:spcPts val="0"/>
              </a:spcAft>
              <a:buClr>
                <a:schemeClr val="accent2"/>
              </a:buClr>
              <a:buSzPts val="1800"/>
              <a:buChar char="■"/>
              <a:defRPr/>
            </a:lvl3pPr>
            <a:lvl4pPr indent="-342900" lvl="3" marL="1828800" rtl="0" algn="l">
              <a:spcBef>
                <a:spcPts val="1600"/>
              </a:spcBef>
              <a:spcAft>
                <a:spcPts val="0"/>
              </a:spcAft>
              <a:buClr>
                <a:schemeClr val="accent2"/>
              </a:buClr>
              <a:buSzPts val="1800"/>
              <a:buChar char="●"/>
              <a:defRPr/>
            </a:lvl4pPr>
            <a:lvl5pPr indent="-342900" lvl="4" marL="2286000" rtl="0" algn="l">
              <a:spcBef>
                <a:spcPts val="1600"/>
              </a:spcBef>
              <a:spcAft>
                <a:spcPts val="0"/>
              </a:spcAft>
              <a:buClr>
                <a:schemeClr val="accent2"/>
              </a:buClr>
              <a:buSzPts val="1800"/>
              <a:buChar char="○"/>
              <a:defRPr/>
            </a:lvl5pPr>
            <a:lvl6pPr indent="-342900" lvl="5" marL="2743200" rtl="0" algn="l">
              <a:spcBef>
                <a:spcPts val="1600"/>
              </a:spcBef>
              <a:spcAft>
                <a:spcPts val="0"/>
              </a:spcAft>
              <a:buClr>
                <a:schemeClr val="dk1"/>
              </a:buClr>
              <a:buSzPts val="1800"/>
              <a:buChar char="■"/>
              <a:defRPr/>
            </a:lvl6pPr>
            <a:lvl7pPr indent="-342900" lvl="6" marL="3200400" rtl="0" algn="l">
              <a:spcBef>
                <a:spcPts val="1600"/>
              </a:spcBef>
              <a:spcAft>
                <a:spcPts val="0"/>
              </a:spcAft>
              <a:buClr>
                <a:schemeClr val="dk1"/>
              </a:buClr>
              <a:buSzPts val="1800"/>
              <a:buChar char="●"/>
              <a:defRPr/>
            </a:lvl7pPr>
            <a:lvl8pPr indent="-342900" lvl="7" marL="3657600" rtl="0" algn="l">
              <a:spcBef>
                <a:spcPts val="1600"/>
              </a:spcBef>
              <a:spcAft>
                <a:spcPts val="0"/>
              </a:spcAft>
              <a:buClr>
                <a:schemeClr val="dk1"/>
              </a:buClr>
              <a:buSzPts val="1800"/>
              <a:buChar char="○"/>
              <a:defRPr/>
            </a:lvl8pPr>
            <a:lvl9pPr indent="-342900" lvl="8" marL="4114800" rtl="0" algn="l">
              <a:spcBef>
                <a:spcPts val="1600"/>
              </a:spcBef>
              <a:spcAft>
                <a:spcPts val="160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7" name="Google Shape;17;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18" name="Google Shape;18;p3"/>
          <p:cNvPicPr preferRelativeResize="0"/>
          <p:nvPr/>
        </p:nvPicPr>
        <p:blipFill>
          <a:blip r:embed="rId2">
            <a:alphaModFix/>
          </a:blip>
          <a:stretch>
            <a:fillRect/>
          </a:stretch>
        </p:blipFill>
        <p:spPr>
          <a:xfrm>
            <a:off x="45800" y="305250"/>
            <a:ext cx="1067175" cy="9790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1" name="Google Shape;21;p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2" name="Google Shape;22;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5" name="Google Shape;25;p5"/>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6" name="Google Shape;26;p5"/>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7" name="Google Shape;27;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0" name="Google Shape;30;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3" name="Google Shape;33;p7"/>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4" name="Google Shape;34;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7" name="Google Shape;37;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1" name="Google Shape;41;p9"/>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2" name="Google Shape;42;p9"/>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3" name="Google Shape;43;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6" name="Google Shape;46;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9" name="Google Shape;9;p1"/>
          <p:cNvPicPr preferRelativeResize="0"/>
          <p:nvPr/>
        </p:nvPicPr>
        <p:blipFill>
          <a:blip r:embed="rId1">
            <a:alphaModFix/>
          </a:blip>
          <a:stretch>
            <a:fillRect/>
          </a:stretch>
        </p:blipFill>
        <p:spPr>
          <a:xfrm>
            <a:off x="0" y="-6"/>
            <a:ext cx="12191999"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hyperlink" Target="https://mybinder.org/v2/gh/remypstewart/nlp_101_workshop/main?labpath=nlp_101_demo_1_text_preprocessing.ipynb"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mailto:CCSS-RS@cornell.ed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hyperlink" Target="https://mybinder.org/v2/gh/remypstewart/nlp_101_workshop/main?labpath=nlp_101_demo_2_sentiment_analysis.ipynb"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26.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s://sts.cornell.edu/morrill-hall-and-land-grab-universities" TargetMode="External"/><Relationship Id="rId4" Type="http://schemas.openxmlformats.org/officeDocument/2006/relationships/hyperlink" Target="https://sts.cornell.edu/morrill-hall-and-land-grab-universities" TargetMode="External"/><Relationship Id="rId9" Type="http://schemas.openxmlformats.org/officeDocument/2006/relationships/hyperlink" Target="https://www.givegab.com/campaigns/gayogohono-sovereignty" TargetMode="External"/><Relationship Id="rId5" Type="http://schemas.openxmlformats.org/officeDocument/2006/relationships/hyperlink" Target="https://blogs.cornell.edu/cornelluniversityindigenousdispossession/2020/07/29/cornell-a-land-grab-university/" TargetMode="External"/><Relationship Id="rId6" Type="http://schemas.openxmlformats.org/officeDocument/2006/relationships/hyperlink" Target="https://blogs.cornell.edu/cornelluniversityindigenousdispossession/2020/07/29/cornell-a-land-grab-university/" TargetMode="External"/><Relationship Id="rId7" Type="http://schemas.openxmlformats.org/officeDocument/2006/relationships/hyperlink" Target="https://cals.cornell.edu/american-indian-indigenous-studies/about/history" TargetMode="External"/><Relationship Id="rId8" Type="http://schemas.openxmlformats.org/officeDocument/2006/relationships/hyperlink" Target="https://cals.cornell.edu/american-indian-indigenous-studies/about/histor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hyperlink" Target="mailto:CCSS-ResearchSupport@cornell.ed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58000"/>
          </a:blip>
          <a:stretch>
            <a:fillRect/>
          </a:stretch>
        </a:blipFill>
      </p:bgPr>
    </p:bg>
    <p:spTree>
      <p:nvGrpSpPr>
        <p:cNvPr id="73" name="Shape 73"/>
        <p:cNvGrpSpPr/>
        <p:nvPr/>
      </p:nvGrpSpPr>
      <p:grpSpPr>
        <a:xfrm>
          <a:off x="0" y="0"/>
          <a:ext cx="0" cy="0"/>
          <a:chOff x="0" y="0"/>
          <a:chExt cx="0" cy="0"/>
        </a:xfrm>
      </p:grpSpPr>
      <p:pic>
        <p:nvPicPr>
          <p:cNvPr descr="A close up of a logo&#10;&#10;Description automatically generated" id="74" name="Google Shape;74;p15"/>
          <p:cNvPicPr preferRelativeResize="0"/>
          <p:nvPr/>
        </p:nvPicPr>
        <p:blipFill rotWithShape="1">
          <a:blip r:embed="rId4">
            <a:alphaModFix/>
          </a:blip>
          <a:srcRect b="0" l="0" r="0" t="0"/>
          <a:stretch/>
        </p:blipFill>
        <p:spPr>
          <a:xfrm>
            <a:off x="406400" y="1409699"/>
            <a:ext cx="6096000" cy="952501"/>
          </a:xfrm>
          <a:prstGeom prst="rect">
            <a:avLst/>
          </a:prstGeom>
          <a:noFill/>
          <a:ln>
            <a:noFill/>
          </a:ln>
        </p:spPr>
      </p:pic>
      <p:pic>
        <p:nvPicPr>
          <p:cNvPr id="75" name="Google Shape;75;p15"/>
          <p:cNvPicPr preferRelativeResize="0"/>
          <p:nvPr/>
        </p:nvPicPr>
        <p:blipFill rotWithShape="1">
          <a:blip r:embed="rId5">
            <a:alphaModFix/>
          </a:blip>
          <a:srcRect b="0" l="0" r="0" t="0"/>
          <a:stretch/>
        </p:blipFill>
        <p:spPr>
          <a:xfrm>
            <a:off x="406400" y="457200"/>
            <a:ext cx="3429007" cy="822962"/>
          </a:xfrm>
          <a:prstGeom prst="rect">
            <a:avLst/>
          </a:prstGeom>
          <a:noFill/>
          <a:ln>
            <a:noFill/>
          </a:ln>
        </p:spPr>
      </p:pic>
      <p:sp>
        <p:nvSpPr>
          <p:cNvPr id="76" name="Google Shape;76;p15"/>
          <p:cNvSpPr txBox="1"/>
          <p:nvPr>
            <p:ph type="title"/>
          </p:nvPr>
        </p:nvSpPr>
        <p:spPr>
          <a:xfrm>
            <a:off x="2060375" y="3446375"/>
            <a:ext cx="8997900" cy="829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860"/>
              <a:buFont typeface="Calibri"/>
              <a:buNone/>
            </a:pPr>
            <a:r>
              <a:rPr lang="en-US" sz="4400">
                <a:latin typeface="Helvetica Neue"/>
                <a:ea typeface="Helvetica Neue"/>
                <a:cs typeface="Helvetica Neue"/>
                <a:sym typeface="Helvetica Neue"/>
              </a:rPr>
              <a:t>Natural Language Processing 101</a:t>
            </a:r>
            <a:endParaRPr sz="4400">
              <a:latin typeface="Helvetica Neue"/>
              <a:ea typeface="Helvetica Neue"/>
              <a:cs typeface="Helvetica Neue"/>
              <a:sym typeface="Helvetica Neue"/>
            </a:endParaRPr>
          </a:p>
        </p:txBody>
      </p:sp>
      <p:sp>
        <p:nvSpPr>
          <p:cNvPr id="77" name="Google Shape;77;p15"/>
          <p:cNvSpPr txBox="1"/>
          <p:nvPr>
            <p:ph idx="1" type="body"/>
          </p:nvPr>
        </p:nvSpPr>
        <p:spPr>
          <a:xfrm>
            <a:off x="2336800" y="4275875"/>
            <a:ext cx="8101800" cy="11547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SzPts val="688"/>
              <a:buNone/>
            </a:pPr>
            <a:r>
              <a:rPr lang="en-US" sz="2000">
                <a:latin typeface="Verdana"/>
                <a:ea typeface="Verdana"/>
                <a:cs typeface="Verdana"/>
                <a:sym typeface="Verdana"/>
              </a:rPr>
              <a:t>Remy Stewart</a:t>
            </a:r>
            <a:endParaRPr sz="2000">
              <a:latin typeface="Verdana"/>
              <a:ea typeface="Verdana"/>
              <a:cs typeface="Verdana"/>
              <a:sym typeface="Verdana"/>
            </a:endParaRPr>
          </a:p>
          <a:p>
            <a:pPr indent="0" lvl="0" marL="0" rtl="0" algn="ctr">
              <a:lnSpc>
                <a:spcPct val="115000"/>
              </a:lnSpc>
              <a:spcBef>
                <a:spcPts val="0"/>
              </a:spcBef>
              <a:spcAft>
                <a:spcPts val="0"/>
              </a:spcAft>
              <a:buSzPts val="688"/>
              <a:buNone/>
            </a:pPr>
            <a:r>
              <a:rPr lang="en-US" sz="2000">
                <a:latin typeface="Verdana"/>
                <a:ea typeface="Verdana"/>
                <a:cs typeface="Verdana"/>
                <a:sym typeface="Verdana"/>
              </a:rPr>
              <a:t>CCSS-ResearchSupport@cornell.edu</a:t>
            </a:r>
            <a:r>
              <a:rPr lang="en-US" sz="2000">
                <a:latin typeface="Verdana"/>
                <a:ea typeface="Verdana"/>
                <a:cs typeface="Verdana"/>
                <a:sym typeface="Verdana"/>
              </a:rPr>
              <a:t>	</a:t>
            </a:r>
            <a:r>
              <a:rPr lang="en-US" sz="1800">
                <a:latin typeface="Verdana"/>
                <a:ea typeface="Verdana"/>
                <a:cs typeface="Verdana"/>
                <a:sym typeface="Verdana"/>
              </a:rPr>
              <a:t>	</a:t>
            </a:r>
            <a:endParaRPr sz="1800">
              <a:latin typeface="Verdana"/>
              <a:ea typeface="Verdana"/>
              <a:cs typeface="Verdana"/>
              <a:sym typeface="Verdana"/>
            </a:endParaRPr>
          </a:p>
          <a:p>
            <a:pPr indent="0" lvl="0" marL="0" rtl="0" algn="l">
              <a:lnSpc>
                <a:spcPct val="95000"/>
              </a:lnSpc>
              <a:spcBef>
                <a:spcPts val="0"/>
              </a:spcBef>
              <a:spcAft>
                <a:spcPts val="1600"/>
              </a:spcAft>
              <a:buSzPts val="688"/>
              <a:buNone/>
            </a:pPr>
            <a:r>
              <a:rPr lang="en-US" sz="1800">
                <a:latin typeface="Verdana"/>
                <a:ea typeface="Verdana"/>
                <a:cs typeface="Verdana"/>
                <a:sym typeface="Verdana"/>
              </a:rPr>
              <a:t>			</a:t>
            </a:r>
            <a:endParaRPr sz="1800"/>
          </a:p>
        </p:txBody>
      </p:sp>
      <p:cxnSp>
        <p:nvCxnSpPr>
          <p:cNvPr id="78" name="Google Shape;78;p15"/>
          <p:cNvCxnSpPr/>
          <p:nvPr/>
        </p:nvCxnSpPr>
        <p:spPr>
          <a:xfrm>
            <a:off x="405696" y="2514600"/>
            <a:ext cx="1931104" cy="0"/>
          </a:xfrm>
          <a:prstGeom prst="straightConnector1">
            <a:avLst/>
          </a:prstGeom>
          <a:noFill/>
          <a:ln cap="flat" cmpd="sng" w="38100">
            <a:solidFill>
              <a:schemeClr val="accent1"/>
            </a:solidFill>
            <a:prstDash val="solid"/>
            <a:round/>
            <a:headEnd len="sm" w="sm" type="none"/>
            <a:tailEnd len="sm" w="sm" type="none"/>
          </a:ln>
        </p:spPr>
      </p:cxnSp>
      <p:sp>
        <p:nvSpPr>
          <p:cNvPr id="79" name="Google Shape;79;p15"/>
          <p:cNvSpPr txBox="1"/>
          <p:nvPr/>
        </p:nvSpPr>
        <p:spPr>
          <a:xfrm>
            <a:off x="320925" y="3846850"/>
            <a:ext cx="2572200" cy="3051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t/>
            </a:r>
            <a:endParaRPr sz="1600">
              <a:solidFill>
                <a:srgbClr val="25516C"/>
              </a:solidFill>
              <a:latin typeface="Source Sans Pro"/>
              <a:ea typeface="Source Sans Pro"/>
              <a:cs typeface="Source Sans Pro"/>
              <a:sym typeface="Source Sans Pr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p:nvPr/>
        </p:nvSpPr>
        <p:spPr>
          <a:xfrm>
            <a:off x="4625325" y="3709275"/>
            <a:ext cx="7566600" cy="31488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4"/>
          <p:cNvSpPr txBox="1"/>
          <p:nvPr>
            <p:ph idx="1" type="body"/>
          </p:nvPr>
        </p:nvSpPr>
        <p:spPr>
          <a:xfrm>
            <a:off x="231325" y="1191625"/>
            <a:ext cx="11581500" cy="9378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SzPts val="688"/>
              <a:buNone/>
            </a:pPr>
            <a:r>
              <a:rPr lang="en-US" sz="2100">
                <a:solidFill>
                  <a:schemeClr val="dk1"/>
                </a:solidFill>
              </a:rPr>
              <a:t>Reddit is an online </a:t>
            </a:r>
            <a:r>
              <a:rPr lang="en-US" sz="2100">
                <a:solidFill>
                  <a:schemeClr val="dk1"/>
                </a:solidFill>
              </a:rPr>
              <a:t>social media platform built around </a:t>
            </a:r>
            <a:r>
              <a:rPr i="1" lang="en-US" sz="2100">
                <a:solidFill>
                  <a:schemeClr val="dk1"/>
                </a:solidFill>
              </a:rPr>
              <a:t>subreddits</a:t>
            </a:r>
            <a:r>
              <a:rPr lang="en-US" sz="2100">
                <a:solidFill>
                  <a:schemeClr val="dk1"/>
                </a:solidFill>
              </a:rPr>
              <a:t> focused on conversation topics </a:t>
            </a:r>
            <a:endParaRPr sz="2100">
              <a:solidFill>
                <a:schemeClr val="dk1"/>
              </a:solidFill>
            </a:endParaRPr>
          </a:p>
        </p:txBody>
      </p:sp>
      <p:sp>
        <p:nvSpPr>
          <p:cNvPr id="160" name="Google Shape;160;p24"/>
          <p:cNvSpPr txBox="1"/>
          <p:nvPr>
            <p:ph type="title"/>
          </p:nvPr>
        </p:nvSpPr>
        <p:spPr>
          <a:xfrm>
            <a:off x="268525" y="456000"/>
            <a:ext cx="33441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Reddit &amp; r/nyc</a:t>
            </a:r>
            <a:endParaRPr/>
          </a:p>
        </p:txBody>
      </p:sp>
      <p:sp>
        <p:nvSpPr>
          <p:cNvPr id="161" name="Google Shape;161;p24"/>
          <p:cNvSpPr txBox="1"/>
          <p:nvPr/>
        </p:nvSpPr>
        <p:spPr>
          <a:xfrm>
            <a:off x="268525" y="2129413"/>
            <a:ext cx="115071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100">
                <a:solidFill>
                  <a:schemeClr val="dk1"/>
                </a:solidFill>
              </a:rPr>
              <a:t>Very popular platform for NLP-based social science research given its range of subcommunities </a:t>
            </a:r>
            <a:endParaRPr sz="2100">
              <a:solidFill>
                <a:schemeClr val="dk1"/>
              </a:solidFill>
            </a:endParaRPr>
          </a:p>
        </p:txBody>
      </p:sp>
      <p:sp>
        <p:nvSpPr>
          <p:cNvPr id="162" name="Google Shape;162;p24"/>
          <p:cNvSpPr txBox="1"/>
          <p:nvPr/>
        </p:nvSpPr>
        <p:spPr>
          <a:xfrm>
            <a:off x="231325" y="1652425"/>
            <a:ext cx="86697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000">
                <a:solidFill>
                  <a:schemeClr val="dk1"/>
                </a:solidFill>
              </a:rPr>
              <a:t>Easier to access text data compared to other social media platforms </a:t>
            </a:r>
            <a:endParaRPr sz="2000">
              <a:solidFill>
                <a:schemeClr val="dk1"/>
              </a:solidFill>
            </a:endParaRPr>
          </a:p>
        </p:txBody>
      </p:sp>
      <p:pic>
        <p:nvPicPr>
          <p:cNvPr id="163" name="Google Shape;163;p24"/>
          <p:cNvPicPr preferRelativeResize="0"/>
          <p:nvPr/>
        </p:nvPicPr>
        <p:blipFill>
          <a:blip r:embed="rId3">
            <a:alphaModFix/>
          </a:blip>
          <a:stretch>
            <a:fillRect/>
          </a:stretch>
        </p:blipFill>
        <p:spPr>
          <a:xfrm>
            <a:off x="3763175" y="2686700"/>
            <a:ext cx="8226100" cy="4038901"/>
          </a:xfrm>
          <a:prstGeom prst="rect">
            <a:avLst/>
          </a:prstGeom>
          <a:noFill/>
          <a:ln>
            <a:noFill/>
          </a:ln>
        </p:spPr>
      </p:pic>
      <p:sp>
        <p:nvSpPr>
          <p:cNvPr id="164" name="Google Shape;164;p24"/>
          <p:cNvSpPr/>
          <p:nvPr/>
        </p:nvSpPr>
        <p:spPr>
          <a:xfrm>
            <a:off x="231325" y="2986250"/>
            <a:ext cx="3207600" cy="32004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4"/>
          <p:cNvSpPr/>
          <p:nvPr/>
        </p:nvSpPr>
        <p:spPr>
          <a:xfrm>
            <a:off x="530875" y="3288350"/>
            <a:ext cx="2608500" cy="2596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4"/>
          <p:cNvSpPr txBox="1"/>
          <p:nvPr>
            <p:ph idx="1" type="body"/>
          </p:nvPr>
        </p:nvSpPr>
        <p:spPr>
          <a:xfrm>
            <a:off x="561200" y="3369025"/>
            <a:ext cx="2354700" cy="9378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SzPts val="523"/>
              <a:buNone/>
            </a:pPr>
            <a:r>
              <a:rPr b="1" lang="en-US" sz="1940">
                <a:solidFill>
                  <a:schemeClr val="dk1"/>
                </a:solidFill>
              </a:rPr>
              <a:t>Our data set features 10,000 unique comments sourced from r/nyc, the subreddit focused on New York City </a:t>
            </a:r>
            <a:endParaRPr b="1" sz="194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p:nvPr/>
        </p:nvSpPr>
        <p:spPr>
          <a:xfrm>
            <a:off x="8065200" y="5810075"/>
            <a:ext cx="3803700" cy="81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5"/>
          <p:cNvSpPr/>
          <p:nvPr/>
        </p:nvSpPr>
        <p:spPr>
          <a:xfrm>
            <a:off x="8077650" y="4740275"/>
            <a:ext cx="3803700" cy="73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p:nvPr/>
        </p:nvSpPr>
        <p:spPr>
          <a:xfrm>
            <a:off x="8065200" y="3439983"/>
            <a:ext cx="3803700" cy="8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p:nvPr/>
        </p:nvSpPr>
        <p:spPr>
          <a:xfrm>
            <a:off x="8077650" y="2416799"/>
            <a:ext cx="3778800" cy="81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p:nvPr/>
        </p:nvSpPr>
        <p:spPr>
          <a:xfrm>
            <a:off x="8077650" y="1496825"/>
            <a:ext cx="3778800" cy="73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6" name="Google Shape;176;p25"/>
          <p:cNvSpPr txBox="1"/>
          <p:nvPr>
            <p:ph idx="1" type="body"/>
          </p:nvPr>
        </p:nvSpPr>
        <p:spPr>
          <a:xfrm>
            <a:off x="390125" y="1460000"/>
            <a:ext cx="6192300" cy="418500"/>
          </a:xfrm>
          <a:prstGeom prst="rect">
            <a:avLst/>
          </a:prstGeom>
        </p:spPr>
        <p:txBody>
          <a:bodyPr anchorCtr="0" anchor="t" bIns="45700" lIns="91425" spcFirstLastPara="1" rIns="91425" wrap="square" tIns="45700">
            <a:noAutofit/>
          </a:bodyPr>
          <a:lstStyle/>
          <a:p>
            <a:pPr indent="0" lvl="0" marL="0" rtl="0" algn="l">
              <a:lnSpc>
                <a:spcPct val="95000"/>
              </a:lnSpc>
              <a:spcBef>
                <a:spcPts val="0"/>
              </a:spcBef>
              <a:spcAft>
                <a:spcPts val="0"/>
              </a:spcAft>
              <a:buNone/>
            </a:pPr>
            <a:r>
              <a:rPr b="1" lang="en-US" sz="1900">
                <a:solidFill>
                  <a:srgbClr val="333333"/>
                </a:solidFill>
                <a:highlight>
                  <a:srgbClr val="FFFFFF"/>
                </a:highlight>
                <a:latin typeface="Helvetica Neue"/>
                <a:ea typeface="Helvetica Neue"/>
                <a:cs typeface="Helvetica Neue"/>
                <a:sym typeface="Helvetica Neue"/>
              </a:rPr>
              <a:t>1</a:t>
            </a:r>
            <a:r>
              <a:rPr lang="en-US" sz="1900">
                <a:solidFill>
                  <a:srgbClr val="333333"/>
                </a:solidFill>
                <a:highlight>
                  <a:srgbClr val="FFFFFF"/>
                </a:highlight>
                <a:latin typeface="Helvetica Neue"/>
                <a:ea typeface="Helvetica Neue"/>
                <a:cs typeface="Helvetica Neue"/>
                <a:sym typeface="Helvetica Neue"/>
              </a:rPr>
              <a:t>. A </a:t>
            </a:r>
            <a:r>
              <a:rPr b="1" lang="en-US" sz="1900">
                <a:solidFill>
                  <a:srgbClr val="333333"/>
                </a:solidFill>
                <a:highlight>
                  <a:srgbClr val="FFFFFF"/>
                </a:highlight>
                <a:latin typeface="Helvetica Neue"/>
                <a:ea typeface="Helvetica Neue"/>
                <a:cs typeface="Helvetica Neue"/>
                <a:sym typeface="Helvetica Neue"/>
              </a:rPr>
              <a:t>corpus</a:t>
            </a:r>
            <a:r>
              <a:rPr lang="en-US" sz="1900">
                <a:solidFill>
                  <a:srgbClr val="333333"/>
                </a:solidFill>
                <a:highlight>
                  <a:srgbClr val="FFFFFF"/>
                </a:highlight>
                <a:latin typeface="Helvetica Neue"/>
                <a:ea typeface="Helvetica Neue"/>
                <a:cs typeface="Helvetica Neue"/>
                <a:sym typeface="Helvetica Neue"/>
              </a:rPr>
              <a:t> is the total collection of text being analyzed.</a:t>
            </a:r>
            <a:endParaRPr>
              <a:solidFill>
                <a:srgbClr val="333333"/>
              </a:solidFill>
              <a:highlight>
                <a:srgbClr val="FFFFFF"/>
              </a:highlight>
              <a:latin typeface="Helvetica Neue"/>
              <a:ea typeface="Helvetica Neue"/>
              <a:cs typeface="Helvetica Neue"/>
              <a:sym typeface="Helvetica Neue"/>
            </a:endParaRPr>
          </a:p>
          <a:p>
            <a:pPr indent="0" lvl="0" marL="0" rtl="0" algn="l">
              <a:lnSpc>
                <a:spcPct val="95000"/>
              </a:lnSpc>
              <a:spcBef>
                <a:spcPts val="1900"/>
              </a:spcBef>
              <a:spcAft>
                <a:spcPts val="1600"/>
              </a:spcAft>
              <a:buSzPts val="275"/>
              <a:buNone/>
            </a:pPr>
            <a:r>
              <a:t/>
            </a:r>
            <a:endParaRPr sz="700"/>
          </a:p>
        </p:txBody>
      </p:sp>
      <p:sp>
        <p:nvSpPr>
          <p:cNvPr id="177" name="Google Shape;177;p25"/>
          <p:cNvSpPr txBox="1"/>
          <p:nvPr>
            <p:ph type="title"/>
          </p:nvPr>
        </p:nvSpPr>
        <p:spPr>
          <a:xfrm>
            <a:off x="534200" y="554400"/>
            <a:ext cx="41706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900" u="sng"/>
              <a:t>Core Terminology</a:t>
            </a:r>
            <a:endParaRPr sz="3900" u="sng"/>
          </a:p>
        </p:txBody>
      </p:sp>
      <p:sp>
        <p:nvSpPr>
          <p:cNvPr id="178" name="Google Shape;178;p25"/>
          <p:cNvSpPr txBox="1"/>
          <p:nvPr/>
        </p:nvSpPr>
        <p:spPr>
          <a:xfrm>
            <a:off x="390550" y="2224575"/>
            <a:ext cx="54501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900"/>
              </a:spcAft>
              <a:buNone/>
            </a:pPr>
            <a:r>
              <a:rPr b="1" lang="en-US" sz="2000">
                <a:solidFill>
                  <a:srgbClr val="333333"/>
                </a:solidFill>
                <a:highlight>
                  <a:srgbClr val="FFFFFF"/>
                </a:highlight>
                <a:latin typeface="Helvetica Neue"/>
                <a:ea typeface="Helvetica Neue"/>
                <a:cs typeface="Helvetica Neue"/>
                <a:sym typeface="Helvetica Neue"/>
              </a:rPr>
              <a:t>2</a:t>
            </a:r>
            <a:r>
              <a:rPr lang="en-US" sz="2000">
                <a:solidFill>
                  <a:srgbClr val="333333"/>
                </a:solidFill>
                <a:highlight>
                  <a:srgbClr val="FFFFFF"/>
                </a:highlight>
                <a:latin typeface="Helvetica Neue"/>
                <a:ea typeface="Helvetica Neue"/>
                <a:cs typeface="Helvetica Neue"/>
                <a:sym typeface="Helvetica Neue"/>
              </a:rPr>
              <a:t>. </a:t>
            </a:r>
            <a:r>
              <a:rPr lang="en-US" sz="2000">
                <a:solidFill>
                  <a:srgbClr val="333333"/>
                </a:solidFill>
                <a:highlight>
                  <a:srgbClr val="FFFFFF"/>
                </a:highlight>
                <a:latin typeface="Helvetica Neue"/>
                <a:ea typeface="Helvetica Neue"/>
                <a:cs typeface="Helvetica Neue"/>
                <a:sym typeface="Helvetica Neue"/>
              </a:rPr>
              <a:t>A </a:t>
            </a:r>
            <a:r>
              <a:rPr b="1" lang="en-US" sz="2000">
                <a:solidFill>
                  <a:srgbClr val="333333"/>
                </a:solidFill>
                <a:highlight>
                  <a:srgbClr val="FFFFFF"/>
                </a:highlight>
                <a:latin typeface="Helvetica Neue"/>
                <a:ea typeface="Helvetica Neue"/>
                <a:cs typeface="Helvetica Neue"/>
                <a:sym typeface="Helvetica Neue"/>
              </a:rPr>
              <a:t>vocabulary</a:t>
            </a:r>
            <a:r>
              <a:rPr lang="en-US" sz="2000">
                <a:solidFill>
                  <a:srgbClr val="333333"/>
                </a:solidFill>
                <a:highlight>
                  <a:srgbClr val="FFFFFF"/>
                </a:highlight>
                <a:latin typeface="Helvetica Neue"/>
                <a:ea typeface="Helvetica Neue"/>
                <a:cs typeface="Helvetica Neue"/>
                <a:sym typeface="Helvetica Neue"/>
              </a:rPr>
              <a:t> is the entire collection of words in a corpus.</a:t>
            </a:r>
            <a:endParaRPr sz="2000">
              <a:solidFill>
                <a:srgbClr val="333333"/>
              </a:solidFill>
              <a:highlight>
                <a:srgbClr val="FFFFFF"/>
              </a:highlight>
              <a:latin typeface="Helvetica Neue"/>
              <a:ea typeface="Helvetica Neue"/>
              <a:cs typeface="Helvetica Neue"/>
              <a:sym typeface="Helvetica Neue"/>
            </a:endParaRPr>
          </a:p>
        </p:txBody>
      </p:sp>
      <p:sp>
        <p:nvSpPr>
          <p:cNvPr id="179" name="Google Shape;179;p25"/>
          <p:cNvSpPr txBox="1"/>
          <p:nvPr/>
        </p:nvSpPr>
        <p:spPr>
          <a:xfrm>
            <a:off x="370750" y="4154175"/>
            <a:ext cx="5489700" cy="155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900"/>
              </a:spcAft>
              <a:buNone/>
            </a:pPr>
            <a:r>
              <a:rPr b="1" lang="en-US" sz="2000">
                <a:solidFill>
                  <a:srgbClr val="333333"/>
                </a:solidFill>
                <a:highlight>
                  <a:srgbClr val="FFFFFF"/>
                </a:highlight>
                <a:latin typeface="Helvetica Neue"/>
                <a:ea typeface="Helvetica Neue"/>
                <a:cs typeface="Helvetica Neue"/>
                <a:sym typeface="Helvetica Neue"/>
              </a:rPr>
              <a:t>4</a:t>
            </a:r>
            <a:r>
              <a:rPr lang="en-US" sz="2000">
                <a:solidFill>
                  <a:srgbClr val="333333"/>
                </a:solidFill>
                <a:highlight>
                  <a:srgbClr val="FFFFFF"/>
                </a:highlight>
                <a:latin typeface="Helvetica Neue"/>
                <a:ea typeface="Helvetica Neue"/>
                <a:cs typeface="Helvetica Neue"/>
                <a:sym typeface="Helvetica Neue"/>
              </a:rPr>
              <a:t>. </a:t>
            </a:r>
            <a:r>
              <a:rPr b="1" lang="en-US" sz="2000">
                <a:solidFill>
                  <a:srgbClr val="333333"/>
                </a:solidFill>
                <a:highlight>
                  <a:srgbClr val="FFFFFF"/>
                </a:highlight>
                <a:latin typeface="Helvetica Neue"/>
                <a:ea typeface="Helvetica Neue"/>
                <a:cs typeface="Helvetica Neue"/>
                <a:sym typeface="Helvetica Neue"/>
              </a:rPr>
              <a:t>Tokens</a:t>
            </a:r>
            <a:r>
              <a:rPr lang="en-US" sz="2000">
                <a:solidFill>
                  <a:srgbClr val="333333"/>
                </a:solidFill>
                <a:highlight>
                  <a:srgbClr val="FFFFFF"/>
                </a:highlight>
                <a:latin typeface="Helvetica Neue"/>
                <a:ea typeface="Helvetica Neue"/>
                <a:cs typeface="Helvetica Neue"/>
                <a:sym typeface="Helvetica Neue"/>
              </a:rPr>
              <a:t> are the smaller text units within a document. Most commonly refers to individual words, but can also be sentences, paragraphs, or individual characters.</a:t>
            </a:r>
            <a:endParaRPr/>
          </a:p>
        </p:txBody>
      </p:sp>
      <p:sp>
        <p:nvSpPr>
          <p:cNvPr id="180" name="Google Shape;180;p25"/>
          <p:cNvSpPr txBox="1"/>
          <p:nvPr/>
        </p:nvSpPr>
        <p:spPr>
          <a:xfrm>
            <a:off x="390550" y="3208025"/>
            <a:ext cx="49821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900"/>
              </a:spcAft>
              <a:buClr>
                <a:schemeClr val="dk1"/>
              </a:buClr>
              <a:buSzPts val="1100"/>
              <a:buFont typeface="Arial"/>
              <a:buNone/>
            </a:pPr>
            <a:r>
              <a:rPr b="1" lang="en-US" sz="2000">
                <a:solidFill>
                  <a:srgbClr val="333333"/>
                </a:solidFill>
                <a:highlight>
                  <a:srgbClr val="FFFFFF"/>
                </a:highlight>
                <a:latin typeface="Helvetica Neue"/>
                <a:ea typeface="Helvetica Neue"/>
                <a:cs typeface="Helvetica Neue"/>
                <a:sym typeface="Helvetica Neue"/>
              </a:rPr>
              <a:t>3</a:t>
            </a:r>
            <a:r>
              <a:rPr lang="en-US" sz="2000">
                <a:solidFill>
                  <a:srgbClr val="333333"/>
                </a:solidFill>
                <a:highlight>
                  <a:srgbClr val="FFFFFF"/>
                </a:highlight>
                <a:latin typeface="Helvetica Neue"/>
                <a:ea typeface="Helvetica Neue"/>
                <a:cs typeface="Helvetica Neue"/>
                <a:sym typeface="Helvetica Neue"/>
              </a:rPr>
              <a:t>. </a:t>
            </a:r>
            <a:r>
              <a:rPr lang="en-US" sz="2000">
                <a:solidFill>
                  <a:srgbClr val="333333"/>
                </a:solidFill>
                <a:highlight>
                  <a:srgbClr val="FFFFFF"/>
                </a:highlight>
                <a:latin typeface="Helvetica Neue"/>
                <a:ea typeface="Helvetica Neue"/>
                <a:cs typeface="Helvetica Neue"/>
                <a:sym typeface="Helvetica Neue"/>
              </a:rPr>
              <a:t>A </a:t>
            </a:r>
            <a:r>
              <a:rPr b="1" lang="en-US" sz="2000">
                <a:solidFill>
                  <a:srgbClr val="333333"/>
                </a:solidFill>
                <a:highlight>
                  <a:srgbClr val="FFFFFF"/>
                </a:highlight>
                <a:latin typeface="Helvetica Neue"/>
                <a:ea typeface="Helvetica Neue"/>
                <a:cs typeface="Helvetica Neue"/>
                <a:sym typeface="Helvetica Neue"/>
              </a:rPr>
              <a:t>document</a:t>
            </a:r>
            <a:r>
              <a:rPr lang="en-US" sz="2000">
                <a:solidFill>
                  <a:srgbClr val="333333"/>
                </a:solidFill>
                <a:highlight>
                  <a:srgbClr val="FFFFFF"/>
                </a:highlight>
                <a:latin typeface="Helvetica Neue"/>
                <a:ea typeface="Helvetica Neue"/>
                <a:cs typeface="Helvetica Neue"/>
                <a:sym typeface="Helvetica Neue"/>
              </a:rPr>
              <a:t> is an individual record within the corpus. </a:t>
            </a:r>
            <a:endParaRPr/>
          </a:p>
        </p:txBody>
      </p:sp>
      <p:sp>
        <p:nvSpPr>
          <p:cNvPr id="181" name="Google Shape;181;p25"/>
          <p:cNvSpPr txBox="1"/>
          <p:nvPr/>
        </p:nvSpPr>
        <p:spPr>
          <a:xfrm>
            <a:off x="351075" y="5808350"/>
            <a:ext cx="59559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900"/>
              </a:spcAft>
              <a:buNone/>
            </a:pPr>
            <a:r>
              <a:rPr b="1" lang="en-US" sz="2000">
                <a:solidFill>
                  <a:srgbClr val="333333"/>
                </a:solidFill>
                <a:highlight>
                  <a:srgbClr val="FFFFFF"/>
                </a:highlight>
                <a:latin typeface="Helvetica Neue"/>
                <a:ea typeface="Helvetica Neue"/>
                <a:cs typeface="Helvetica Neue"/>
                <a:sym typeface="Helvetica Neue"/>
              </a:rPr>
              <a:t>5. </a:t>
            </a:r>
            <a:r>
              <a:rPr b="1" lang="en-US" sz="2000">
                <a:solidFill>
                  <a:srgbClr val="333333"/>
                </a:solidFill>
                <a:highlight>
                  <a:srgbClr val="FFFFFF"/>
                </a:highlight>
                <a:latin typeface="Helvetica Neue"/>
                <a:ea typeface="Helvetica Neue"/>
                <a:cs typeface="Helvetica Neue"/>
                <a:sym typeface="Helvetica Neue"/>
              </a:rPr>
              <a:t>N-grams</a:t>
            </a:r>
            <a:r>
              <a:rPr lang="en-US" sz="2000">
                <a:solidFill>
                  <a:srgbClr val="333333"/>
                </a:solidFill>
                <a:highlight>
                  <a:srgbClr val="FFFFFF"/>
                </a:highlight>
                <a:latin typeface="Helvetica Neue"/>
                <a:ea typeface="Helvetica Neue"/>
                <a:cs typeface="Helvetica Neue"/>
                <a:sym typeface="Helvetica Neue"/>
              </a:rPr>
              <a:t> considers multiple word tokens at once with “n” as a specified number. </a:t>
            </a:r>
            <a:endParaRPr/>
          </a:p>
        </p:txBody>
      </p:sp>
      <p:cxnSp>
        <p:nvCxnSpPr>
          <p:cNvPr id="182" name="Google Shape;182;p25"/>
          <p:cNvCxnSpPr/>
          <p:nvPr/>
        </p:nvCxnSpPr>
        <p:spPr>
          <a:xfrm flipH="1" rot="10800000">
            <a:off x="5919875" y="1751050"/>
            <a:ext cx="1623600" cy="5100"/>
          </a:xfrm>
          <a:prstGeom prst="straightConnector1">
            <a:avLst/>
          </a:prstGeom>
          <a:noFill/>
          <a:ln cap="flat" cmpd="sng" w="9525">
            <a:solidFill>
              <a:schemeClr val="dk2"/>
            </a:solidFill>
            <a:prstDash val="solid"/>
            <a:round/>
            <a:headEnd len="med" w="med" type="none"/>
            <a:tailEnd len="med" w="med" type="triangle"/>
          </a:ln>
        </p:spPr>
      </p:cxnSp>
      <p:cxnSp>
        <p:nvCxnSpPr>
          <p:cNvPr id="183" name="Google Shape;183;p25"/>
          <p:cNvCxnSpPr/>
          <p:nvPr/>
        </p:nvCxnSpPr>
        <p:spPr>
          <a:xfrm>
            <a:off x="5564200" y="2592013"/>
            <a:ext cx="1901700" cy="10200"/>
          </a:xfrm>
          <a:prstGeom prst="straightConnector1">
            <a:avLst/>
          </a:prstGeom>
          <a:noFill/>
          <a:ln cap="flat" cmpd="sng" w="9525">
            <a:solidFill>
              <a:schemeClr val="dk2"/>
            </a:solidFill>
            <a:prstDash val="solid"/>
            <a:round/>
            <a:headEnd len="med" w="med" type="none"/>
            <a:tailEnd len="med" w="med" type="triangle"/>
          </a:ln>
        </p:spPr>
      </p:cxnSp>
      <p:cxnSp>
        <p:nvCxnSpPr>
          <p:cNvPr id="184" name="Google Shape;184;p25"/>
          <p:cNvCxnSpPr/>
          <p:nvPr/>
        </p:nvCxnSpPr>
        <p:spPr>
          <a:xfrm flipH="1" rot="10800000">
            <a:off x="5544400" y="3730388"/>
            <a:ext cx="1941300" cy="600"/>
          </a:xfrm>
          <a:prstGeom prst="straightConnector1">
            <a:avLst/>
          </a:prstGeom>
          <a:noFill/>
          <a:ln cap="flat" cmpd="sng" w="9525">
            <a:solidFill>
              <a:schemeClr val="dk2"/>
            </a:solidFill>
            <a:prstDash val="solid"/>
            <a:round/>
            <a:headEnd len="med" w="med" type="none"/>
            <a:tailEnd len="med" w="med" type="triangle"/>
          </a:ln>
        </p:spPr>
      </p:cxnSp>
      <p:cxnSp>
        <p:nvCxnSpPr>
          <p:cNvPr id="185" name="Google Shape;185;p25"/>
          <p:cNvCxnSpPr/>
          <p:nvPr/>
        </p:nvCxnSpPr>
        <p:spPr>
          <a:xfrm>
            <a:off x="5843550" y="5102450"/>
            <a:ext cx="1642200" cy="5100"/>
          </a:xfrm>
          <a:prstGeom prst="straightConnector1">
            <a:avLst/>
          </a:prstGeom>
          <a:noFill/>
          <a:ln cap="flat" cmpd="sng" w="9525">
            <a:solidFill>
              <a:schemeClr val="dk2"/>
            </a:solidFill>
            <a:prstDash val="solid"/>
            <a:round/>
            <a:headEnd len="med" w="med" type="none"/>
            <a:tailEnd len="med" w="med" type="triangle"/>
          </a:ln>
        </p:spPr>
      </p:cxnSp>
      <p:cxnSp>
        <p:nvCxnSpPr>
          <p:cNvPr id="186" name="Google Shape;186;p25"/>
          <p:cNvCxnSpPr/>
          <p:nvPr/>
        </p:nvCxnSpPr>
        <p:spPr>
          <a:xfrm>
            <a:off x="5840650" y="6285750"/>
            <a:ext cx="1733700" cy="6900"/>
          </a:xfrm>
          <a:prstGeom prst="straightConnector1">
            <a:avLst/>
          </a:prstGeom>
          <a:noFill/>
          <a:ln cap="flat" cmpd="sng" w="9525">
            <a:solidFill>
              <a:schemeClr val="dk2"/>
            </a:solidFill>
            <a:prstDash val="solid"/>
            <a:round/>
            <a:headEnd len="med" w="med" type="none"/>
            <a:tailEnd len="med" w="med" type="triangle"/>
          </a:ln>
        </p:spPr>
      </p:cxnSp>
      <p:sp>
        <p:nvSpPr>
          <p:cNvPr id="187" name="Google Shape;187;p25"/>
          <p:cNvSpPr txBox="1"/>
          <p:nvPr/>
        </p:nvSpPr>
        <p:spPr>
          <a:xfrm>
            <a:off x="8174250" y="1543475"/>
            <a:ext cx="36822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rgbClr val="333333"/>
                </a:solidFill>
                <a:highlight>
                  <a:srgbClr val="FFFFFF"/>
                </a:highlight>
                <a:latin typeface="Helvetica Neue"/>
                <a:ea typeface="Helvetica Neue"/>
                <a:cs typeface="Helvetica Neue"/>
                <a:sym typeface="Helvetica Neue"/>
              </a:rPr>
              <a:t>All 100k of our r/nyc Reddit comments</a:t>
            </a:r>
            <a:endParaRPr b="1" sz="1900"/>
          </a:p>
        </p:txBody>
      </p:sp>
      <p:sp>
        <p:nvSpPr>
          <p:cNvPr id="188" name="Google Shape;188;p25"/>
          <p:cNvSpPr txBox="1"/>
          <p:nvPr/>
        </p:nvSpPr>
        <p:spPr>
          <a:xfrm>
            <a:off x="8004450" y="2516574"/>
            <a:ext cx="39252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US" sz="1600">
                <a:solidFill>
                  <a:srgbClr val="333333"/>
                </a:solidFill>
                <a:highlight>
                  <a:srgbClr val="FFFFFF"/>
                </a:highlight>
                <a:latin typeface="Helvetica Neue"/>
                <a:ea typeface="Helvetica Neue"/>
                <a:cs typeface="Helvetica Neue"/>
                <a:sym typeface="Helvetica Neue"/>
              </a:rPr>
              <a:t>A</a:t>
            </a:r>
            <a:r>
              <a:rPr b="1" lang="en-US" sz="1600">
                <a:solidFill>
                  <a:srgbClr val="333333"/>
                </a:solidFill>
                <a:highlight>
                  <a:srgbClr val="FFFFFF"/>
                </a:highlight>
                <a:latin typeface="Helvetica Neue"/>
                <a:ea typeface="Helvetica Neue"/>
                <a:cs typeface="Helvetica Neue"/>
                <a:sym typeface="Helvetica Neue"/>
              </a:rPr>
              <a:t>ll words used at least once across the comment sample</a:t>
            </a:r>
            <a:r>
              <a:rPr lang="en-US" sz="1600">
                <a:solidFill>
                  <a:srgbClr val="333333"/>
                </a:solidFill>
                <a:highlight>
                  <a:srgbClr val="FFFFFF"/>
                </a:highlight>
                <a:latin typeface="Helvetica Neue"/>
                <a:ea typeface="Helvetica Neue"/>
                <a:cs typeface="Helvetica Neue"/>
                <a:sym typeface="Helvetica Neue"/>
              </a:rPr>
              <a:t> </a:t>
            </a:r>
            <a:endParaRPr sz="1800">
              <a:solidFill>
                <a:schemeClr val="dk1"/>
              </a:solidFill>
            </a:endParaRPr>
          </a:p>
          <a:p>
            <a:pPr indent="0" lvl="0" marL="0" rtl="0" algn="ctr">
              <a:spcBef>
                <a:spcPts val="0"/>
              </a:spcBef>
              <a:spcAft>
                <a:spcPts val="0"/>
              </a:spcAft>
              <a:buNone/>
            </a:pPr>
            <a:r>
              <a:t/>
            </a:r>
            <a:endParaRPr sz="1600"/>
          </a:p>
        </p:txBody>
      </p:sp>
      <p:sp>
        <p:nvSpPr>
          <p:cNvPr id="189" name="Google Shape;189;p25"/>
          <p:cNvSpPr txBox="1"/>
          <p:nvPr/>
        </p:nvSpPr>
        <p:spPr>
          <a:xfrm>
            <a:off x="8077650" y="3540025"/>
            <a:ext cx="3778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solidFill>
                  <a:srgbClr val="333333"/>
                </a:solidFill>
                <a:highlight>
                  <a:srgbClr val="FFFFFF"/>
                </a:highlight>
                <a:latin typeface="Helvetica Neue"/>
                <a:ea typeface="Helvetica Neue"/>
                <a:cs typeface="Helvetica Neue"/>
                <a:sym typeface="Helvetica Neue"/>
              </a:rPr>
              <a:t>A user posts “My favorite pizza place in Hell’s Kitchen is 99 Cent Fresh Pizza.”</a:t>
            </a:r>
            <a:endParaRPr b="1" sz="1700"/>
          </a:p>
        </p:txBody>
      </p:sp>
      <p:sp>
        <p:nvSpPr>
          <p:cNvPr id="190" name="Google Shape;190;p25"/>
          <p:cNvSpPr txBox="1"/>
          <p:nvPr/>
        </p:nvSpPr>
        <p:spPr>
          <a:xfrm>
            <a:off x="8186700" y="4900025"/>
            <a:ext cx="3853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rgbClr val="333333"/>
                </a:solidFill>
                <a:highlight>
                  <a:srgbClr val="FFFFFF"/>
                </a:highlight>
                <a:latin typeface="Helvetica Neue"/>
                <a:ea typeface="Helvetica Neue"/>
                <a:cs typeface="Helvetica Neue"/>
                <a:sym typeface="Helvetica Neue"/>
              </a:rPr>
              <a:t>“My,” “favorite,” “pizza,” “place”, …</a:t>
            </a:r>
            <a:r>
              <a:rPr lang="en-US" sz="1600">
                <a:solidFill>
                  <a:srgbClr val="333333"/>
                </a:solidFill>
                <a:highlight>
                  <a:srgbClr val="FFFFFF"/>
                </a:highlight>
                <a:latin typeface="Helvetica Neue"/>
                <a:ea typeface="Helvetica Neue"/>
                <a:cs typeface="Helvetica Neue"/>
                <a:sym typeface="Helvetica Neue"/>
              </a:rPr>
              <a:t>.</a:t>
            </a:r>
            <a:endParaRPr sz="1800"/>
          </a:p>
        </p:txBody>
      </p:sp>
      <p:sp>
        <p:nvSpPr>
          <p:cNvPr id="191" name="Google Shape;191;p25"/>
          <p:cNvSpPr txBox="1"/>
          <p:nvPr/>
        </p:nvSpPr>
        <p:spPr>
          <a:xfrm>
            <a:off x="8393850" y="5893175"/>
            <a:ext cx="32136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rgbClr val="333333"/>
                </a:solidFill>
                <a:highlight>
                  <a:srgbClr val="FFFFFF"/>
                </a:highlight>
                <a:latin typeface="Helvetica Neue"/>
                <a:ea typeface="Helvetica Neue"/>
                <a:cs typeface="Helvetica Neue"/>
                <a:sym typeface="Helvetica Neue"/>
              </a:rPr>
              <a:t>Bi-gram of “Hell’s_Kitchen” Tri-Gram of “New_York_City”</a:t>
            </a:r>
            <a:endParaRPr b="1" sz="1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6"/>
          <p:cNvSpPr/>
          <p:nvPr/>
        </p:nvSpPr>
        <p:spPr>
          <a:xfrm>
            <a:off x="7691000" y="1053425"/>
            <a:ext cx="4343100" cy="48420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txBox="1"/>
          <p:nvPr>
            <p:ph type="title"/>
          </p:nvPr>
        </p:nvSpPr>
        <p:spPr>
          <a:xfrm>
            <a:off x="225075" y="536200"/>
            <a:ext cx="46545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Text Pre-Processing</a:t>
            </a:r>
            <a:endParaRPr/>
          </a:p>
        </p:txBody>
      </p:sp>
      <p:sp>
        <p:nvSpPr>
          <p:cNvPr id="198" name="Google Shape;198;p26"/>
          <p:cNvSpPr txBox="1"/>
          <p:nvPr/>
        </p:nvSpPr>
        <p:spPr>
          <a:xfrm>
            <a:off x="89825" y="1508950"/>
            <a:ext cx="7591800" cy="55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380">
                <a:solidFill>
                  <a:schemeClr val="dk1"/>
                </a:solidFill>
              </a:rPr>
              <a:t>Not as </a:t>
            </a:r>
            <a:r>
              <a:rPr lang="en-US" sz="2380">
                <a:solidFill>
                  <a:schemeClr val="dk1"/>
                </a:solidFill>
              </a:rPr>
              <a:t>glamorous of a subject, but absolutely essential </a:t>
            </a:r>
            <a:endParaRPr>
              <a:solidFill>
                <a:schemeClr val="dk1"/>
              </a:solidFill>
            </a:endParaRPr>
          </a:p>
        </p:txBody>
      </p:sp>
      <p:sp>
        <p:nvSpPr>
          <p:cNvPr id="199" name="Google Shape;199;p26"/>
          <p:cNvSpPr txBox="1"/>
          <p:nvPr/>
        </p:nvSpPr>
        <p:spPr>
          <a:xfrm>
            <a:off x="89825" y="2189350"/>
            <a:ext cx="6652500" cy="97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380">
                <a:solidFill>
                  <a:schemeClr val="dk1"/>
                </a:solidFill>
              </a:rPr>
              <a:t>Text data- particularly sourced from digital mediums- is full of noise </a:t>
            </a:r>
            <a:endParaRPr>
              <a:solidFill>
                <a:schemeClr val="dk1"/>
              </a:solidFill>
            </a:endParaRPr>
          </a:p>
        </p:txBody>
      </p:sp>
      <p:sp>
        <p:nvSpPr>
          <p:cNvPr id="200" name="Google Shape;200;p26"/>
          <p:cNvSpPr txBox="1"/>
          <p:nvPr/>
        </p:nvSpPr>
        <p:spPr>
          <a:xfrm>
            <a:off x="148600" y="3198875"/>
            <a:ext cx="7789500" cy="97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380">
                <a:solidFill>
                  <a:schemeClr val="dk1"/>
                </a:solidFill>
              </a:rPr>
              <a:t>Different NLP methods require different pre-processing </a:t>
            </a:r>
            <a:r>
              <a:rPr lang="en-US" sz="2380">
                <a:solidFill>
                  <a:schemeClr val="dk1"/>
                </a:solidFill>
              </a:rPr>
              <a:t>steps </a:t>
            </a:r>
            <a:r>
              <a:rPr lang="en-US" sz="2380">
                <a:solidFill>
                  <a:schemeClr val="dk1"/>
                </a:solidFill>
              </a:rPr>
              <a:t> </a:t>
            </a:r>
            <a:endParaRPr>
              <a:solidFill>
                <a:schemeClr val="dk1"/>
              </a:solidFill>
            </a:endParaRPr>
          </a:p>
        </p:txBody>
      </p:sp>
      <p:sp>
        <p:nvSpPr>
          <p:cNvPr id="201" name="Google Shape;201;p26"/>
          <p:cNvSpPr txBox="1"/>
          <p:nvPr/>
        </p:nvSpPr>
        <p:spPr>
          <a:xfrm>
            <a:off x="225075" y="4129000"/>
            <a:ext cx="8520300" cy="244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0"/>
              </a:spcAft>
              <a:buNone/>
            </a:pPr>
            <a:r>
              <a:rPr lang="en-US" sz="2380">
                <a:solidFill>
                  <a:schemeClr val="dk1"/>
                </a:solidFill>
              </a:rPr>
              <a:t>Pre-processing choices really, really matter</a:t>
            </a:r>
            <a:endParaRPr sz="2380">
              <a:solidFill>
                <a:schemeClr val="dk1"/>
              </a:solidFill>
            </a:endParaRPr>
          </a:p>
          <a:p>
            <a:pPr indent="-379730" lvl="0" marL="457200" rtl="0" algn="l">
              <a:lnSpc>
                <a:spcPct val="115000"/>
              </a:lnSpc>
              <a:spcBef>
                <a:spcPts val="1600"/>
              </a:spcBef>
              <a:spcAft>
                <a:spcPts val="0"/>
              </a:spcAft>
              <a:buClr>
                <a:schemeClr val="dk1"/>
              </a:buClr>
              <a:buSzPts val="2380"/>
              <a:buChar char="-"/>
            </a:pPr>
            <a:r>
              <a:rPr lang="en-US" sz="2380">
                <a:solidFill>
                  <a:schemeClr val="dk1"/>
                </a:solidFill>
              </a:rPr>
              <a:t>Models can be inaccurate if done incorrectly</a:t>
            </a:r>
            <a:endParaRPr sz="2380">
              <a:solidFill>
                <a:schemeClr val="dk1"/>
              </a:solidFill>
            </a:endParaRPr>
          </a:p>
          <a:p>
            <a:pPr indent="-379730" lvl="0" marL="457200" rtl="0" algn="l">
              <a:lnSpc>
                <a:spcPct val="115000"/>
              </a:lnSpc>
              <a:spcBef>
                <a:spcPts val="0"/>
              </a:spcBef>
              <a:spcAft>
                <a:spcPts val="0"/>
              </a:spcAft>
              <a:buClr>
                <a:schemeClr val="dk1"/>
              </a:buClr>
              <a:buSzPts val="2380"/>
              <a:buChar char="-"/>
            </a:pPr>
            <a:r>
              <a:rPr lang="en-US" sz="2380">
                <a:solidFill>
                  <a:schemeClr val="dk1"/>
                </a:solidFill>
              </a:rPr>
              <a:t>Can lead to very different results with different preprocessing decisions</a:t>
            </a:r>
            <a:endParaRPr sz="2380">
              <a:solidFill>
                <a:schemeClr val="dk1"/>
              </a:solidFill>
            </a:endParaRPr>
          </a:p>
          <a:p>
            <a:pPr indent="-379730" lvl="0" marL="457200" rtl="0" algn="l">
              <a:lnSpc>
                <a:spcPct val="115000"/>
              </a:lnSpc>
              <a:spcBef>
                <a:spcPts val="0"/>
              </a:spcBef>
              <a:spcAft>
                <a:spcPts val="0"/>
              </a:spcAft>
              <a:buClr>
                <a:schemeClr val="dk1"/>
              </a:buClr>
              <a:buSzPts val="2380"/>
              <a:buChar char="-"/>
            </a:pPr>
            <a:r>
              <a:rPr lang="en-US" sz="2380">
                <a:solidFill>
                  <a:schemeClr val="dk1"/>
                </a:solidFill>
              </a:rPr>
              <a:t>Important step to test robustness of your findings </a:t>
            </a:r>
            <a:endParaRPr sz="2380">
              <a:solidFill>
                <a:schemeClr val="dk1"/>
              </a:solidFill>
            </a:endParaRPr>
          </a:p>
        </p:txBody>
      </p:sp>
      <p:pic>
        <p:nvPicPr>
          <p:cNvPr id="202" name="Google Shape;202;p26"/>
          <p:cNvPicPr preferRelativeResize="0"/>
          <p:nvPr/>
        </p:nvPicPr>
        <p:blipFill rotWithShape="1">
          <a:blip r:embed="rId3">
            <a:alphaModFix/>
          </a:blip>
          <a:srcRect b="0" l="35069" r="0" t="0"/>
          <a:stretch/>
        </p:blipFill>
        <p:spPr>
          <a:xfrm>
            <a:off x="7852100" y="1222000"/>
            <a:ext cx="4020900" cy="4430400"/>
          </a:xfrm>
          <a:prstGeom prst="rect">
            <a:avLst/>
          </a:prstGeom>
          <a:noFill/>
          <a:ln>
            <a:noFill/>
          </a:ln>
        </p:spPr>
      </p:pic>
      <p:sp>
        <p:nvSpPr>
          <p:cNvPr id="203" name="Google Shape;203;p26"/>
          <p:cNvSpPr txBox="1"/>
          <p:nvPr/>
        </p:nvSpPr>
        <p:spPr>
          <a:xfrm>
            <a:off x="7730900" y="6036950"/>
            <a:ext cx="4263300" cy="707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360"/>
              </a:spcBef>
              <a:spcAft>
                <a:spcPts val="1600"/>
              </a:spcAft>
              <a:buNone/>
            </a:pPr>
            <a:r>
              <a:rPr b="1" lang="en-US" sz="1580">
                <a:solidFill>
                  <a:schemeClr val="dk1"/>
                </a:solidFill>
              </a:rPr>
              <a:t>(Definitely have encountered this level of noise within my own work!)</a:t>
            </a:r>
            <a:endParaRPr b="1" sz="6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7"/>
          <p:cNvSpPr txBox="1"/>
          <p:nvPr>
            <p:ph idx="1" type="body"/>
          </p:nvPr>
        </p:nvSpPr>
        <p:spPr>
          <a:xfrm>
            <a:off x="381000" y="1646138"/>
            <a:ext cx="11571900" cy="597300"/>
          </a:xfrm>
          <a:prstGeom prst="rect">
            <a:avLst/>
          </a:prstGeom>
        </p:spPr>
        <p:txBody>
          <a:bodyPr anchorCtr="0" anchor="t" bIns="45700" lIns="91425" spcFirstLastPara="1" rIns="91425" wrap="square" tIns="45700">
            <a:normAutofit/>
          </a:bodyPr>
          <a:lstStyle/>
          <a:p>
            <a:pPr indent="0" lvl="0" marL="0" rtl="0" algn="l">
              <a:spcBef>
                <a:spcPts val="360"/>
              </a:spcBef>
              <a:spcAft>
                <a:spcPts val="1600"/>
              </a:spcAft>
              <a:buNone/>
            </a:pPr>
            <a:r>
              <a:rPr lang="en-US">
                <a:solidFill>
                  <a:schemeClr val="dk1"/>
                </a:solidFill>
              </a:rPr>
              <a:t>Text is read into programs through designated character encodings</a:t>
            </a:r>
            <a:endParaRPr sz="3000">
              <a:solidFill>
                <a:schemeClr val="dk1"/>
              </a:solidFill>
            </a:endParaRPr>
          </a:p>
        </p:txBody>
      </p:sp>
      <p:sp>
        <p:nvSpPr>
          <p:cNvPr id="209" name="Google Shape;209;p27"/>
          <p:cNvSpPr txBox="1"/>
          <p:nvPr>
            <p:ph type="title"/>
          </p:nvPr>
        </p:nvSpPr>
        <p:spPr>
          <a:xfrm>
            <a:off x="381900" y="747825"/>
            <a:ext cx="115701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Core Text Pre-Processing Concepts </a:t>
            </a:r>
            <a:endParaRPr/>
          </a:p>
        </p:txBody>
      </p:sp>
      <p:sp>
        <p:nvSpPr>
          <p:cNvPr id="210" name="Google Shape;210;p27"/>
          <p:cNvSpPr txBox="1"/>
          <p:nvPr/>
        </p:nvSpPr>
        <p:spPr>
          <a:xfrm>
            <a:off x="497100" y="3299075"/>
            <a:ext cx="11197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highlight>
                  <a:srgbClr val="FFFFFF"/>
                </a:highlight>
                <a:latin typeface="Helvetica Neue"/>
                <a:ea typeface="Helvetica Neue"/>
                <a:cs typeface="Helvetica Neue"/>
                <a:sym typeface="Helvetica Neue"/>
              </a:rPr>
              <a:t>Stored as </a:t>
            </a:r>
            <a:r>
              <a:rPr i="1" lang="en-US" sz="2400">
                <a:solidFill>
                  <a:schemeClr val="dk1"/>
                </a:solidFill>
                <a:highlight>
                  <a:srgbClr val="FFFFFF"/>
                </a:highlight>
                <a:latin typeface="Helvetica Neue"/>
                <a:ea typeface="Helvetica Neue"/>
                <a:cs typeface="Helvetica Neue"/>
                <a:sym typeface="Helvetica Neue"/>
              </a:rPr>
              <a:t>string</a:t>
            </a:r>
            <a:r>
              <a:rPr lang="en-US" sz="2400">
                <a:solidFill>
                  <a:schemeClr val="dk1"/>
                </a:solidFill>
                <a:highlight>
                  <a:srgbClr val="FFFFFF"/>
                </a:highlight>
                <a:latin typeface="Helvetica Neue"/>
                <a:ea typeface="Helvetica Neue"/>
                <a:cs typeface="Helvetica Neue"/>
                <a:sym typeface="Helvetica Neue"/>
              </a:rPr>
              <a:t> data types with string manipulation functions underlying most pre-processing methods  </a:t>
            </a:r>
            <a:endParaRPr sz="2800">
              <a:solidFill>
                <a:schemeClr val="dk1"/>
              </a:solidFill>
            </a:endParaRPr>
          </a:p>
        </p:txBody>
      </p:sp>
      <p:sp>
        <p:nvSpPr>
          <p:cNvPr id="211" name="Google Shape;211;p27"/>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2" name="Google Shape;212;p27"/>
          <p:cNvSpPr txBox="1"/>
          <p:nvPr/>
        </p:nvSpPr>
        <p:spPr>
          <a:xfrm>
            <a:off x="2490850" y="2595325"/>
            <a:ext cx="82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3" name="Google Shape;213;p27"/>
          <p:cNvSpPr txBox="1"/>
          <p:nvPr/>
        </p:nvSpPr>
        <p:spPr>
          <a:xfrm>
            <a:off x="1104525" y="2288625"/>
            <a:ext cx="10848300" cy="8796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360"/>
              </a:spcBef>
              <a:spcAft>
                <a:spcPts val="0"/>
              </a:spcAft>
              <a:buClr>
                <a:schemeClr val="dk1"/>
              </a:buClr>
              <a:buSzPts val="2100"/>
              <a:buChar char="-"/>
            </a:pPr>
            <a:r>
              <a:rPr lang="en-US" sz="2100">
                <a:solidFill>
                  <a:schemeClr val="dk1"/>
                </a:solidFill>
              </a:rPr>
              <a:t>Most common are Unicode/UTF or ASCII</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US" sz="2100">
                <a:solidFill>
                  <a:schemeClr val="dk1"/>
                </a:solidFill>
              </a:rPr>
              <a:t>Without the right encoding schema NLP methods will likely raise an error</a:t>
            </a:r>
            <a:endParaRPr sz="2100">
              <a:solidFill>
                <a:schemeClr val="dk1"/>
              </a:solidFill>
            </a:endParaRPr>
          </a:p>
        </p:txBody>
      </p:sp>
      <p:sp>
        <p:nvSpPr>
          <p:cNvPr id="214" name="Google Shape;214;p27"/>
          <p:cNvSpPr txBox="1"/>
          <p:nvPr/>
        </p:nvSpPr>
        <p:spPr>
          <a:xfrm>
            <a:off x="655400" y="4299075"/>
            <a:ext cx="3000000" cy="5232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360"/>
              </a:spcBef>
              <a:spcAft>
                <a:spcPts val="0"/>
              </a:spcAft>
              <a:buClr>
                <a:schemeClr val="dk1"/>
              </a:buClr>
              <a:buSzPts val="1600"/>
              <a:buChar char="-"/>
            </a:pPr>
            <a:r>
              <a:rPr lang="en-US" sz="2200">
                <a:solidFill>
                  <a:schemeClr val="dk1"/>
                </a:solidFill>
              </a:rPr>
              <a:t>Concatenation</a:t>
            </a:r>
            <a:endParaRPr sz="1200">
              <a:solidFill>
                <a:schemeClr val="dk1"/>
              </a:solidFill>
            </a:endParaRPr>
          </a:p>
        </p:txBody>
      </p:sp>
      <p:sp>
        <p:nvSpPr>
          <p:cNvPr id="215" name="Google Shape;215;p27"/>
          <p:cNvSpPr txBox="1"/>
          <p:nvPr/>
        </p:nvSpPr>
        <p:spPr>
          <a:xfrm>
            <a:off x="4925100" y="4291425"/>
            <a:ext cx="3000000" cy="5388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360"/>
              </a:spcBef>
              <a:spcAft>
                <a:spcPts val="0"/>
              </a:spcAft>
              <a:buClr>
                <a:schemeClr val="dk1"/>
              </a:buClr>
              <a:buSzPts val="1700"/>
              <a:buChar char="-"/>
            </a:pPr>
            <a:r>
              <a:rPr lang="en-US" sz="2300">
                <a:solidFill>
                  <a:schemeClr val="dk1"/>
                </a:solidFill>
              </a:rPr>
              <a:t>Deletion</a:t>
            </a:r>
            <a:endParaRPr sz="1300">
              <a:solidFill>
                <a:schemeClr val="dk1"/>
              </a:solidFill>
            </a:endParaRPr>
          </a:p>
        </p:txBody>
      </p:sp>
      <p:sp>
        <p:nvSpPr>
          <p:cNvPr id="216" name="Google Shape;216;p27"/>
          <p:cNvSpPr txBox="1"/>
          <p:nvPr/>
        </p:nvSpPr>
        <p:spPr>
          <a:xfrm>
            <a:off x="9194800" y="4299075"/>
            <a:ext cx="3000000" cy="5232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360"/>
              </a:spcBef>
              <a:spcAft>
                <a:spcPts val="0"/>
              </a:spcAft>
              <a:buClr>
                <a:schemeClr val="dk1"/>
              </a:buClr>
              <a:buSzPts val="2200"/>
              <a:buChar char="-"/>
            </a:pPr>
            <a:r>
              <a:rPr lang="en-US" sz="2200">
                <a:solidFill>
                  <a:schemeClr val="dk1"/>
                </a:solidFill>
              </a:rPr>
              <a:t>Flagging</a:t>
            </a:r>
            <a:endParaRPr sz="2200">
              <a:solidFill>
                <a:schemeClr val="dk1"/>
              </a:solidFill>
            </a:endParaRPr>
          </a:p>
        </p:txBody>
      </p:sp>
      <p:sp>
        <p:nvSpPr>
          <p:cNvPr id="217" name="Google Shape;217;p27"/>
          <p:cNvSpPr txBox="1"/>
          <p:nvPr/>
        </p:nvSpPr>
        <p:spPr>
          <a:xfrm>
            <a:off x="3152400" y="4299075"/>
            <a:ext cx="1772700" cy="5232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360"/>
              </a:spcBef>
              <a:spcAft>
                <a:spcPts val="0"/>
              </a:spcAft>
              <a:buClr>
                <a:schemeClr val="dk1"/>
              </a:buClr>
              <a:buSzPts val="2200"/>
              <a:buChar char="-"/>
            </a:pPr>
            <a:r>
              <a:rPr lang="en-US" sz="2200">
                <a:solidFill>
                  <a:schemeClr val="dk1"/>
                </a:solidFill>
              </a:rPr>
              <a:t>Counting</a:t>
            </a:r>
            <a:endParaRPr sz="2200">
              <a:solidFill>
                <a:schemeClr val="dk1"/>
              </a:solidFill>
            </a:endParaRPr>
          </a:p>
        </p:txBody>
      </p:sp>
      <p:sp>
        <p:nvSpPr>
          <p:cNvPr id="218" name="Google Shape;218;p27"/>
          <p:cNvSpPr txBox="1"/>
          <p:nvPr/>
        </p:nvSpPr>
        <p:spPr>
          <a:xfrm>
            <a:off x="6829850" y="4299075"/>
            <a:ext cx="3000000" cy="5232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360"/>
              </a:spcBef>
              <a:spcAft>
                <a:spcPts val="0"/>
              </a:spcAft>
              <a:buClr>
                <a:schemeClr val="dk1"/>
              </a:buClr>
              <a:buSzPts val="2200"/>
              <a:buChar char="-"/>
            </a:pPr>
            <a:r>
              <a:rPr lang="en-US" sz="2200">
                <a:solidFill>
                  <a:schemeClr val="dk1"/>
                </a:solidFill>
              </a:rPr>
              <a:t>Lowercasing</a:t>
            </a:r>
            <a:endParaRPr sz="2200">
              <a:solidFill>
                <a:schemeClr val="dk1"/>
              </a:solidFill>
            </a:endParaRPr>
          </a:p>
        </p:txBody>
      </p:sp>
      <p:sp>
        <p:nvSpPr>
          <p:cNvPr id="219" name="Google Shape;219;p27"/>
          <p:cNvSpPr txBox="1"/>
          <p:nvPr/>
        </p:nvSpPr>
        <p:spPr>
          <a:xfrm>
            <a:off x="541300" y="5161000"/>
            <a:ext cx="10617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dk1"/>
                </a:solidFill>
                <a:highlight>
                  <a:srgbClr val="FFFFFF"/>
                </a:highlight>
                <a:latin typeface="Helvetica Neue"/>
                <a:ea typeface="Helvetica Neue"/>
                <a:cs typeface="Helvetica Neue"/>
                <a:sym typeface="Helvetica Neue"/>
              </a:rPr>
              <a:t>Many NLP methods require the </a:t>
            </a:r>
            <a:r>
              <a:rPr i="1" lang="en-US" sz="2300">
                <a:solidFill>
                  <a:schemeClr val="dk1"/>
                </a:solidFill>
                <a:highlight>
                  <a:srgbClr val="FFFFFF"/>
                </a:highlight>
                <a:latin typeface="Helvetica Neue"/>
                <a:ea typeface="Helvetica Neue"/>
                <a:cs typeface="Helvetica Neue"/>
                <a:sym typeface="Helvetica Neue"/>
              </a:rPr>
              <a:t>tokenization </a:t>
            </a:r>
            <a:r>
              <a:rPr lang="en-US" sz="2300">
                <a:solidFill>
                  <a:schemeClr val="dk1"/>
                </a:solidFill>
                <a:highlight>
                  <a:srgbClr val="FFFFFF"/>
                </a:highlight>
                <a:latin typeface="Helvetica Neue"/>
                <a:ea typeface="Helvetica Neue"/>
                <a:cs typeface="Helvetica Neue"/>
                <a:sym typeface="Helvetica Neue"/>
              </a:rPr>
              <a:t>of individual text records</a:t>
            </a:r>
            <a:endParaRPr sz="2300">
              <a:solidFill>
                <a:schemeClr val="dk1"/>
              </a:solidFill>
            </a:endParaRPr>
          </a:p>
        </p:txBody>
      </p:sp>
      <p:sp>
        <p:nvSpPr>
          <p:cNvPr id="220" name="Google Shape;220;p27"/>
          <p:cNvSpPr txBox="1"/>
          <p:nvPr/>
        </p:nvSpPr>
        <p:spPr>
          <a:xfrm>
            <a:off x="884550" y="5699800"/>
            <a:ext cx="8423700" cy="5232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360"/>
              </a:spcBef>
              <a:spcAft>
                <a:spcPts val="0"/>
              </a:spcAft>
              <a:buClr>
                <a:schemeClr val="dk1"/>
              </a:buClr>
              <a:buSzPts val="2200"/>
              <a:buChar char="-"/>
            </a:pPr>
            <a:r>
              <a:rPr lang="en-US" sz="2200">
                <a:solidFill>
                  <a:schemeClr val="dk1"/>
                </a:solidFill>
              </a:rPr>
              <a:t>Most often splitting records into individual words</a:t>
            </a:r>
            <a:endParaRPr sz="22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8"/>
          <p:cNvSpPr txBox="1"/>
          <p:nvPr>
            <p:ph idx="1" type="body"/>
          </p:nvPr>
        </p:nvSpPr>
        <p:spPr>
          <a:xfrm>
            <a:off x="210075" y="2766535"/>
            <a:ext cx="4349100" cy="15966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SzPts val="770"/>
              <a:buNone/>
            </a:pPr>
            <a:r>
              <a:rPr lang="en-US" sz="2280">
                <a:solidFill>
                  <a:schemeClr val="dk1"/>
                </a:solidFill>
              </a:rPr>
              <a:t>Flags complex/variable patterns within text- email addresses, sentence structures, phone numbers, etc.   </a:t>
            </a:r>
            <a:endParaRPr sz="2280">
              <a:solidFill>
                <a:schemeClr val="dk1"/>
              </a:solidFill>
            </a:endParaRPr>
          </a:p>
        </p:txBody>
      </p:sp>
      <p:sp>
        <p:nvSpPr>
          <p:cNvPr id="226" name="Google Shape;226;p28"/>
          <p:cNvSpPr txBox="1"/>
          <p:nvPr>
            <p:ph type="title"/>
          </p:nvPr>
        </p:nvSpPr>
        <p:spPr>
          <a:xfrm>
            <a:off x="148800" y="309550"/>
            <a:ext cx="6402900" cy="6858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Regular Expressions (Regexes)</a:t>
            </a:r>
            <a:endParaRPr/>
          </a:p>
        </p:txBody>
      </p:sp>
      <p:sp>
        <p:nvSpPr>
          <p:cNvPr id="227" name="Google Shape;227;p28"/>
          <p:cNvSpPr txBox="1"/>
          <p:nvPr/>
        </p:nvSpPr>
        <p:spPr>
          <a:xfrm>
            <a:off x="8514175" y="459850"/>
            <a:ext cx="3537900" cy="53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280">
                <a:solidFill>
                  <a:schemeClr val="dk1"/>
                </a:solidFill>
              </a:rPr>
              <a:t>Regexes are powerful …</a:t>
            </a:r>
            <a:endParaRPr sz="1300">
              <a:solidFill>
                <a:schemeClr val="dk1"/>
              </a:solidFill>
            </a:endParaRPr>
          </a:p>
        </p:txBody>
      </p:sp>
      <p:sp>
        <p:nvSpPr>
          <p:cNvPr id="228" name="Google Shape;228;p28"/>
          <p:cNvSpPr txBox="1"/>
          <p:nvPr/>
        </p:nvSpPr>
        <p:spPr>
          <a:xfrm>
            <a:off x="4559175" y="6185850"/>
            <a:ext cx="7950000" cy="4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1679">
                <a:solidFill>
                  <a:schemeClr val="dk1"/>
                </a:solidFill>
              </a:rPr>
              <a:t>… but also can get quite </a:t>
            </a:r>
            <a:r>
              <a:rPr lang="en-US" sz="1679">
                <a:solidFill>
                  <a:schemeClr val="dk1"/>
                </a:solidFill>
              </a:rPr>
              <a:t>complex</a:t>
            </a:r>
            <a:r>
              <a:rPr lang="en-US" sz="1679">
                <a:solidFill>
                  <a:schemeClr val="dk1"/>
                </a:solidFill>
              </a:rPr>
              <a:t> &amp; can cause problems if handled improperly </a:t>
            </a:r>
            <a:endParaRPr sz="700">
              <a:solidFill>
                <a:schemeClr val="dk1"/>
              </a:solidFill>
            </a:endParaRPr>
          </a:p>
        </p:txBody>
      </p:sp>
      <p:sp>
        <p:nvSpPr>
          <p:cNvPr id="229" name="Google Shape;229;p28"/>
          <p:cNvSpPr/>
          <p:nvPr/>
        </p:nvSpPr>
        <p:spPr>
          <a:xfrm>
            <a:off x="4721025" y="1082225"/>
            <a:ext cx="7278000" cy="49416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28"/>
          <p:cNvPicPr preferRelativeResize="0"/>
          <p:nvPr/>
        </p:nvPicPr>
        <p:blipFill>
          <a:blip r:embed="rId3">
            <a:alphaModFix/>
          </a:blip>
          <a:stretch>
            <a:fillRect/>
          </a:stretch>
        </p:blipFill>
        <p:spPr>
          <a:xfrm>
            <a:off x="4810625" y="1204425"/>
            <a:ext cx="7067124" cy="4725500"/>
          </a:xfrm>
          <a:prstGeom prst="rect">
            <a:avLst/>
          </a:prstGeom>
          <a:noFill/>
          <a:ln>
            <a:noFill/>
          </a:ln>
        </p:spPr>
      </p:pic>
      <p:sp>
        <p:nvSpPr>
          <p:cNvPr id="231" name="Google Shape;231;p28"/>
          <p:cNvSpPr txBox="1"/>
          <p:nvPr/>
        </p:nvSpPr>
        <p:spPr>
          <a:xfrm>
            <a:off x="210075" y="4624425"/>
            <a:ext cx="3936900" cy="169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200">
                <a:solidFill>
                  <a:schemeClr val="dk1"/>
                </a:solidFill>
              </a:rPr>
              <a:t>Used to perform pre-processing operations on text features that are hard to collectively identify</a:t>
            </a:r>
            <a:endParaRPr sz="2200">
              <a:solidFill>
                <a:schemeClr val="dk1"/>
              </a:solidFill>
            </a:endParaRPr>
          </a:p>
        </p:txBody>
      </p:sp>
      <p:sp>
        <p:nvSpPr>
          <p:cNvPr id="232" name="Google Shape;232;p28"/>
          <p:cNvSpPr txBox="1"/>
          <p:nvPr/>
        </p:nvSpPr>
        <p:spPr>
          <a:xfrm>
            <a:off x="257025" y="1204425"/>
            <a:ext cx="3843000" cy="135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300">
                <a:solidFill>
                  <a:schemeClr val="dk1"/>
                </a:solidFill>
              </a:rPr>
              <a:t>Syntax that matches to text represented by the character sequence</a:t>
            </a:r>
            <a:endParaRPr sz="23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9"/>
          <p:cNvSpPr txBox="1"/>
          <p:nvPr>
            <p:ph idx="1" type="body"/>
          </p:nvPr>
        </p:nvSpPr>
        <p:spPr>
          <a:xfrm>
            <a:off x="252500" y="977950"/>
            <a:ext cx="11571900" cy="783900"/>
          </a:xfrm>
          <a:prstGeom prst="rect">
            <a:avLst/>
          </a:prstGeom>
        </p:spPr>
        <p:txBody>
          <a:bodyPr anchorCtr="0" anchor="t" bIns="45700" lIns="91425" spcFirstLastPara="1" rIns="91425" wrap="square" tIns="45700">
            <a:normAutofit/>
          </a:bodyPr>
          <a:lstStyle/>
          <a:p>
            <a:pPr indent="0" lvl="0" marL="0" rtl="0" algn="l">
              <a:spcBef>
                <a:spcPts val="360"/>
              </a:spcBef>
              <a:spcAft>
                <a:spcPts val="1600"/>
              </a:spcAft>
              <a:buNone/>
            </a:pPr>
            <a:r>
              <a:rPr lang="en-US" sz="2200">
                <a:solidFill>
                  <a:schemeClr val="dk1"/>
                </a:solidFill>
              </a:rPr>
              <a:t>These examples are much more dependent on your specific NLP use case </a:t>
            </a:r>
            <a:endParaRPr sz="2200">
              <a:solidFill>
                <a:schemeClr val="dk1"/>
              </a:solidFill>
            </a:endParaRPr>
          </a:p>
        </p:txBody>
      </p:sp>
      <p:sp>
        <p:nvSpPr>
          <p:cNvPr id="238" name="Google Shape;238;p29"/>
          <p:cNvSpPr txBox="1"/>
          <p:nvPr>
            <p:ph type="title"/>
          </p:nvPr>
        </p:nvSpPr>
        <p:spPr>
          <a:xfrm>
            <a:off x="253400" y="228000"/>
            <a:ext cx="115701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Case-by-Case Pre-Processing Steps </a:t>
            </a:r>
            <a:endParaRPr/>
          </a:p>
        </p:txBody>
      </p:sp>
      <p:sp>
        <p:nvSpPr>
          <p:cNvPr id="239" name="Google Shape;239;p29"/>
          <p:cNvSpPr txBox="1"/>
          <p:nvPr/>
        </p:nvSpPr>
        <p:spPr>
          <a:xfrm>
            <a:off x="252500" y="2038675"/>
            <a:ext cx="78363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b="1" lang="en-US" sz="2200">
                <a:solidFill>
                  <a:schemeClr val="dk1"/>
                </a:solidFill>
              </a:rPr>
              <a:t>Stopword removal</a:t>
            </a:r>
            <a:r>
              <a:rPr lang="en-US" sz="2200">
                <a:solidFill>
                  <a:schemeClr val="dk1"/>
                </a:solidFill>
              </a:rPr>
              <a:t>: deleting “common” words from text</a:t>
            </a:r>
            <a:endParaRPr sz="2200">
              <a:solidFill>
                <a:schemeClr val="dk1"/>
              </a:solidFill>
            </a:endParaRPr>
          </a:p>
        </p:txBody>
      </p:sp>
      <p:sp>
        <p:nvSpPr>
          <p:cNvPr id="240" name="Google Shape;240;p29"/>
          <p:cNvSpPr txBox="1"/>
          <p:nvPr/>
        </p:nvSpPr>
        <p:spPr>
          <a:xfrm>
            <a:off x="356475" y="1351975"/>
            <a:ext cx="7836300" cy="5079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360"/>
              </a:spcBef>
              <a:spcAft>
                <a:spcPts val="0"/>
              </a:spcAft>
              <a:buClr>
                <a:schemeClr val="dk1"/>
              </a:buClr>
              <a:buSzPts val="2100"/>
              <a:buChar char="-"/>
            </a:pPr>
            <a:r>
              <a:rPr lang="en-US" sz="2100">
                <a:solidFill>
                  <a:schemeClr val="dk1"/>
                </a:solidFill>
              </a:rPr>
              <a:t>Check how these methods change your results!</a:t>
            </a:r>
            <a:endParaRPr sz="2100">
              <a:solidFill>
                <a:schemeClr val="dk1"/>
              </a:solidFill>
            </a:endParaRPr>
          </a:p>
        </p:txBody>
      </p:sp>
      <p:sp>
        <p:nvSpPr>
          <p:cNvPr id="241" name="Google Shape;241;p29"/>
          <p:cNvSpPr txBox="1"/>
          <p:nvPr/>
        </p:nvSpPr>
        <p:spPr>
          <a:xfrm>
            <a:off x="562100" y="2515925"/>
            <a:ext cx="3505500" cy="5079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360"/>
              </a:spcBef>
              <a:spcAft>
                <a:spcPts val="0"/>
              </a:spcAft>
              <a:buClr>
                <a:schemeClr val="dk1"/>
              </a:buClr>
              <a:buSzPts val="2100"/>
              <a:buChar char="-"/>
            </a:pPr>
            <a:r>
              <a:rPr lang="en-US" sz="2100">
                <a:solidFill>
                  <a:schemeClr val="dk1"/>
                </a:solidFill>
              </a:rPr>
              <a:t>“And”, “but”, “the”, …</a:t>
            </a:r>
            <a:endParaRPr sz="2100">
              <a:solidFill>
                <a:schemeClr val="dk1"/>
              </a:solidFill>
            </a:endParaRPr>
          </a:p>
        </p:txBody>
      </p:sp>
      <p:sp>
        <p:nvSpPr>
          <p:cNvPr id="242" name="Google Shape;242;p29"/>
          <p:cNvSpPr txBox="1"/>
          <p:nvPr/>
        </p:nvSpPr>
        <p:spPr>
          <a:xfrm>
            <a:off x="562100" y="2977750"/>
            <a:ext cx="7052700" cy="5079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360"/>
              </a:spcBef>
              <a:spcAft>
                <a:spcPts val="0"/>
              </a:spcAft>
              <a:buClr>
                <a:schemeClr val="dk1"/>
              </a:buClr>
              <a:buSzPts val="2100"/>
              <a:buChar char="-"/>
            </a:pPr>
            <a:r>
              <a:rPr lang="en-US" sz="2100">
                <a:solidFill>
                  <a:schemeClr val="dk1"/>
                </a:solidFill>
              </a:rPr>
              <a:t>Potentially domain-specific: “NYC” in r/nyc</a:t>
            </a:r>
            <a:endParaRPr sz="2100">
              <a:solidFill>
                <a:schemeClr val="dk1"/>
              </a:solidFill>
            </a:endParaRPr>
          </a:p>
        </p:txBody>
      </p:sp>
      <p:sp>
        <p:nvSpPr>
          <p:cNvPr id="243" name="Google Shape;243;p29"/>
          <p:cNvSpPr txBox="1"/>
          <p:nvPr/>
        </p:nvSpPr>
        <p:spPr>
          <a:xfrm>
            <a:off x="3671250" y="2515938"/>
            <a:ext cx="8417700" cy="5079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360"/>
              </a:spcBef>
              <a:spcAft>
                <a:spcPts val="0"/>
              </a:spcAft>
              <a:buClr>
                <a:schemeClr val="dk1"/>
              </a:buClr>
              <a:buSzPts val="2100"/>
              <a:buChar char="-"/>
            </a:pPr>
            <a:r>
              <a:rPr lang="en-US" sz="2100">
                <a:solidFill>
                  <a:schemeClr val="dk1"/>
                </a:solidFill>
              </a:rPr>
              <a:t>Justified due to assumed limited substantive meaning</a:t>
            </a:r>
            <a:endParaRPr sz="2100">
              <a:solidFill>
                <a:schemeClr val="dk1"/>
              </a:solidFill>
            </a:endParaRPr>
          </a:p>
        </p:txBody>
      </p:sp>
      <p:sp>
        <p:nvSpPr>
          <p:cNvPr id="244" name="Google Shape;244;p29"/>
          <p:cNvSpPr txBox="1"/>
          <p:nvPr/>
        </p:nvSpPr>
        <p:spPr>
          <a:xfrm>
            <a:off x="253400" y="3700725"/>
            <a:ext cx="89919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b="1" lang="en-US" sz="2200">
                <a:solidFill>
                  <a:schemeClr val="dk1"/>
                </a:solidFill>
              </a:rPr>
              <a:t>Stemming</a:t>
            </a:r>
            <a:r>
              <a:rPr lang="en-US" sz="2200">
                <a:solidFill>
                  <a:schemeClr val="dk1"/>
                </a:solidFill>
              </a:rPr>
              <a:t>: reducing all words to their root/base form</a:t>
            </a:r>
            <a:endParaRPr sz="2200">
              <a:solidFill>
                <a:schemeClr val="dk1"/>
              </a:solidFill>
            </a:endParaRPr>
          </a:p>
        </p:txBody>
      </p:sp>
      <p:sp>
        <p:nvSpPr>
          <p:cNvPr id="245" name="Google Shape;245;p29"/>
          <p:cNvSpPr txBox="1"/>
          <p:nvPr/>
        </p:nvSpPr>
        <p:spPr>
          <a:xfrm>
            <a:off x="562100" y="4617325"/>
            <a:ext cx="7526700" cy="5079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360"/>
              </a:spcBef>
              <a:spcAft>
                <a:spcPts val="0"/>
              </a:spcAft>
              <a:buClr>
                <a:schemeClr val="dk1"/>
              </a:buClr>
              <a:buSzPts val="2100"/>
              <a:buChar char="-"/>
            </a:pPr>
            <a:r>
              <a:rPr lang="en-US" sz="2100">
                <a:solidFill>
                  <a:schemeClr val="dk1"/>
                </a:solidFill>
              </a:rPr>
              <a:t>“Swims”, “Swimming”, and “Swimmers” stemmed to </a:t>
            </a:r>
            <a:r>
              <a:rPr i="1" lang="en-US" sz="2100">
                <a:solidFill>
                  <a:schemeClr val="dk1"/>
                </a:solidFill>
              </a:rPr>
              <a:t>swim</a:t>
            </a:r>
            <a:endParaRPr sz="2100">
              <a:solidFill>
                <a:schemeClr val="dk1"/>
              </a:solidFill>
            </a:endParaRPr>
          </a:p>
        </p:txBody>
      </p:sp>
      <p:sp>
        <p:nvSpPr>
          <p:cNvPr id="246" name="Google Shape;246;p29"/>
          <p:cNvSpPr txBox="1"/>
          <p:nvPr/>
        </p:nvSpPr>
        <p:spPr>
          <a:xfrm>
            <a:off x="562100" y="4203100"/>
            <a:ext cx="7836300" cy="5079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360"/>
              </a:spcBef>
              <a:spcAft>
                <a:spcPts val="0"/>
              </a:spcAft>
              <a:buClr>
                <a:schemeClr val="dk1"/>
              </a:buClr>
              <a:buSzPts val="2100"/>
              <a:buChar char="-"/>
            </a:pPr>
            <a:r>
              <a:rPr lang="en-US" sz="2100">
                <a:solidFill>
                  <a:schemeClr val="dk1"/>
                </a:solidFill>
              </a:rPr>
              <a:t>Idea being words all represent the same concept</a:t>
            </a:r>
            <a:endParaRPr sz="2100">
              <a:solidFill>
                <a:schemeClr val="dk1"/>
              </a:solidFill>
            </a:endParaRPr>
          </a:p>
        </p:txBody>
      </p:sp>
      <p:sp>
        <p:nvSpPr>
          <p:cNvPr id="247" name="Google Shape;247;p29"/>
          <p:cNvSpPr txBox="1"/>
          <p:nvPr/>
        </p:nvSpPr>
        <p:spPr>
          <a:xfrm>
            <a:off x="6916500" y="4170275"/>
            <a:ext cx="5564400" cy="5079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360"/>
              </a:spcBef>
              <a:spcAft>
                <a:spcPts val="0"/>
              </a:spcAft>
              <a:buClr>
                <a:schemeClr val="dk1"/>
              </a:buClr>
              <a:buSzPts val="2100"/>
              <a:buChar char="-"/>
            </a:pPr>
            <a:r>
              <a:rPr lang="en-US" sz="2100">
                <a:solidFill>
                  <a:schemeClr val="dk1"/>
                </a:solidFill>
              </a:rPr>
              <a:t>Helpful for trimming </a:t>
            </a:r>
            <a:r>
              <a:rPr lang="en-US" sz="2100">
                <a:solidFill>
                  <a:schemeClr val="dk1"/>
                </a:solidFill>
              </a:rPr>
              <a:t>vocabulary size</a:t>
            </a:r>
            <a:endParaRPr sz="2100">
              <a:solidFill>
                <a:schemeClr val="dk1"/>
              </a:solidFill>
            </a:endParaRPr>
          </a:p>
        </p:txBody>
      </p:sp>
      <p:sp>
        <p:nvSpPr>
          <p:cNvPr id="248" name="Google Shape;248;p29"/>
          <p:cNvSpPr txBox="1"/>
          <p:nvPr/>
        </p:nvSpPr>
        <p:spPr>
          <a:xfrm>
            <a:off x="356475" y="5524150"/>
            <a:ext cx="4762500" cy="91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b="1" lang="en-US" sz="2200">
                <a:solidFill>
                  <a:schemeClr val="dk1"/>
                </a:solidFill>
              </a:rPr>
              <a:t>Part-of-Speech Tagging</a:t>
            </a:r>
            <a:r>
              <a:rPr lang="en-US" sz="2200">
                <a:solidFill>
                  <a:schemeClr val="dk1"/>
                </a:solidFill>
              </a:rPr>
              <a:t>:</a:t>
            </a:r>
            <a:r>
              <a:rPr lang="en-US" sz="2200">
                <a:solidFill>
                  <a:schemeClr val="dk1"/>
                </a:solidFill>
              </a:rPr>
              <a:t> identifying grammatical/lexical role of words </a:t>
            </a:r>
            <a:endParaRPr sz="2200">
              <a:solidFill>
                <a:schemeClr val="dk1"/>
              </a:solidFill>
            </a:endParaRPr>
          </a:p>
        </p:txBody>
      </p:sp>
      <p:pic>
        <p:nvPicPr>
          <p:cNvPr id="249" name="Google Shape;249;p29"/>
          <p:cNvPicPr preferRelativeResize="0"/>
          <p:nvPr/>
        </p:nvPicPr>
        <p:blipFill>
          <a:blip r:embed="rId3">
            <a:alphaModFix/>
          </a:blip>
          <a:stretch>
            <a:fillRect/>
          </a:stretch>
        </p:blipFill>
        <p:spPr>
          <a:xfrm>
            <a:off x="5518850" y="5362800"/>
            <a:ext cx="6305550" cy="1295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idx="1" type="body"/>
          </p:nvPr>
        </p:nvSpPr>
        <p:spPr>
          <a:xfrm>
            <a:off x="381000" y="1752600"/>
            <a:ext cx="11571900" cy="3999000"/>
          </a:xfrm>
          <a:prstGeom prst="rect">
            <a:avLst/>
          </a:prstGeom>
        </p:spPr>
        <p:txBody>
          <a:bodyPr anchorCtr="0" anchor="t" bIns="45700" lIns="91425" spcFirstLastPara="1" rIns="91425" wrap="square" tIns="45700">
            <a:normAutofit/>
          </a:bodyPr>
          <a:lstStyle/>
          <a:p>
            <a:pPr indent="0" lvl="0" marL="0" rtl="0" algn="l">
              <a:spcBef>
                <a:spcPts val="360"/>
              </a:spcBef>
              <a:spcAft>
                <a:spcPts val="1600"/>
              </a:spcAft>
              <a:buNone/>
            </a:pPr>
            <a:r>
              <a:rPr lang="en-US" sz="3100" u="sng">
                <a:solidFill>
                  <a:schemeClr val="hlink"/>
                </a:solidFill>
                <a:hlinkClick r:id="rId3"/>
              </a:rPr>
              <a:t>[Click Here]</a:t>
            </a:r>
            <a:endParaRPr sz="3100"/>
          </a:p>
        </p:txBody>
      </p:sp>
      <p:sp>
        <p:nvSpPr>
          <p:cNvPr id="255" name="Google Shape;255;p30"/>
          <p:cNvSpPr txBox="1"/>
          <p:nvPr>
            <p:ph type="title"/>
          </p:nvPr>
        </p:nvSpPr>
        <p:spPr>
          <a:xfrm>
            <a:off x="381000" y="1066800"/>
            <a:ext cx="115701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TEXT PRE-PROCESSING CODE DEMO TIME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1"/>
          <p:cNvSpPr/>
          <p:nvPr/>
        </p:nvSpPr>
        <p:spPr>
          <a:xfrm>
            <a:off x="6114375" y="1783750"/>
            <a:ext cx="5679900" cy="44109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1"/>
          <p:cNvSpPr txBox="1"/>
          <p:nvPr>
            <p:ph type="title"/>
          </p:nvPr>
        </p:nvSpPr>
        <p:spPr>
          <a:xfrm>
            <a:off x="5897625" y="604825"/>
            <a:ext cx="115701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Word Counts &amp; Dictionaries </a:t>
            </a:r>
            <a:endParaRPr/>
          </a:p>
        </p:txBody>
      </p:sp>
      <p:sp>
        <p:nvSpPr>
          <p:cNvPr id="262" name="Google Shape;262;p31"/>
          <p:cNvSpPr txBox="1"/>
          <p:nvPr/>
        </p:nvSpPr>
        <p:spPr>
          <a:xfrm>
            <a:off x="7583950" y="6331300"/>
            <a:ext cx="331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Selection of LIWC dictionaries</a:t>
            </a:r>
            <a:endParaRPr sz="1800">
              <a:solidFill>
                <a:schemeClr val="dk1"/>
              </a:solidFill>
            </a:endParaRPr>
          </a:p>
        </p:txBody>
      </p:sp>
      <p:pic>
        <p:nvPicPr>
          <p:cNvPr id="263" name="Google Shape;263;p31"/>
          <p:cNvPicPr preferRelativeResize="0"/>
          <p:nvPr/>
        </p:nvPicPr>
        <p:blipFill>
          <a:blip r:embed="rId3">
            <a:alphaModFix/>
          </a:blip>
          <a:stretch>
            <a:fillRect/>
          </a:stretch>
        </p:blipFill>
        <p:spPr>
          <a:xfrm>
            <a:off x="6188550" y="1958388"/>
            <a:ext cx="5531544" cy="4061625"/>
          </a:xfrm>
          <a:prstGeom prst="rect">
            <a:avLst/>
          </a:prstGeom>
          <a:noFill/>
          <a:ln>
            <a:noFill/>
          </a:ln>
        </p:spPr>
      </p:pic>
      <p:sp>
        <p:nvSpPr>
          <p:cNvPr id="264" name="Google Shape;264;p31"/>
          <p:cNvSpPr txBox="1"/>
          <p:nvPr/>
        </p:nvSpPr>
        <p:spPr>
          <a:xfrm>
            <a:off x="626500" y="3876600"/>
            <a:ext cx="4916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highlight>
                  <a:srgbClr val="FFFFFF"/>
                </a:highlight>
                <a:latin typeface="Helvetica Neue"/>
                <a:ea typeface="Helvetica Neue"/>
                <a:cs typeface="Helvetica Neue"/>
                <a:sym typeface="Helvetica Neue"/>
              </a:rPr>
              <a:t>Linguistic Inquiry Word Count (LIWC) as a common dictionary within the social sciences</a:t>
            </a:r>
            <a:endParaRPr sz="2200">
              <a:solidFill>
                <a:schemeClr val="dk1"/>
              </a:solidFill>
            </a:endParaRPr>
          </a:p>
        </p:txBody>
      </p:sp>
      <p:sp>
        <p:nvSpPr>
          <p:cNvPr id="265" name="Google Shape;265;p31"/>
          <p:cNvSpPr txBox="1"/>
          <p:nvPr/>
        </p:nvSpPr>
        <p:spPr>
          <a:xfrm>
            <a:off x="603988" y="2913800"/>
            <a:ext cx="4961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highlight>
                  <a:srgbClr val="FFFFFF"/>
                </a:highlight>
              </a:rPr>
              <a:t>Can be individually created or downloaded as a pre-made dictionary</a:t>
            </a:r>
            <a:endParaRPr sz="2000">
              <a:solidFill>
                <a:schemeClr val="dk1"/>
              </a:solidFill>
            </a:endParaRPr>
          </a:p>
        </p:txBody>
      </p:sp>
      <p:sp>
        <p:nvSpPr>
          <p:cNvPr id="266" name="Google Shape;266;p31"/>
          <p:cNvSpPr txBox="1"/>
          <p:nvPr/>
        </p:nvSpPr>
        <p:spPr>
          <a:xfrm>
            <a:off x="849400" y="4902500"/>
            <a:ext cx="4961400" cy="708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Helvetica Neue"/>
              <a:buChar char="-"/>
            </a:pPr>
            <a:r>
              <a:rPr lang="en-US" sz="1700">
                <a:solidFill>
                  <a:schemeClr val="dk1"/>
                </a:solidFill>
                <a:highlight>
                  <a:srgbClr val="FFFFFF"/>
                </a:highlight>
                <a:latin typeface="Helvetica Neue"/>
                <a:ea typeface="Helvetica Neue"/>
                <a:cs typeface="Helvetica Neue"/>
                <a:sym typeface="Helvetica Neue"/>
              </a:rPr>
              <a:t>Features over 70 categories covering linguistic features &amp; psychological metrics</a:t>
            </a:r>
            <a:endParaRPr sz="1700">
              <a:solidFill>
                <a:schemeClr val="dk1"/>
              </a:solidFill>
            </a:endParaRPr>
          </a:p>
        </p:txBody>
      </p:sp>
      <p:sp>
        <p:nvSpPr>
          <p:cNvPr id="267" name="Google Shape;267;p31"/>
          <p:cNvSpPr txBox="1"/>
          <p:nvPr/>
        </p:nvSpPr>
        <p:spPr>
          <a:xfrm>
            <a:off x="626488" y="5736950"/>
            <a:ext cx="5306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highlight>
                  <a:srgbClr val="FFFFFF"/>
                </a:highlight>
                <a:latin typeface="Helvetica Neue"/>
                <a:ea typeface="Helvetica Neue"/>
                <a:cs typeface="Helvetica Neue"/>
                <a:sym typeface="Helvetica Neue"/>
              </a:rPr>
              <a:t>Other pre-made dictionaries cover diverse topics such as power, morality, toxicity, etc.</a:t>
            </a:r>
            <a:endParaRPr sz="2000">
              <a:solidFill>
                <a:schemeClr val="dk1"/>
              </a:solidFill>
            </a:endParaRPr>
          </a:p>
        </p:txBody>
      </p:sp>
      <p:sp>
        <p:nvSpPr>
          <p:cNvPr id="268" name="Google Shape;268;p31"/>
          <p:cNvSpPr txBox="1"/>
          <p:nvPr/>
        </p:nvSpPr>
        <p:spPr>
          <a:xfrm>
            <a:off x="577300" y="552600"/>
            <a:ext cx="4739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highlight>
                  <a:srgbClr val="FFFFFF"/>
                </a:highlight>
              </a:rPr>
              <a:t>Dictionary-based methods use designated lexicons of words designed to measure concepts of interest</a:t>
            </a:r>
            <a:endParaRPr sz="2000">
              <a:solidFill>
                <a:schemeClr val="dk1"/>
              </a:solidFill>
            </a:endParaRPr>
          </a:p>
        </p:txBody>
      </p:sp>
      <p:sp>
        <p:nvSpPr>
          <p:cNvPr id="269" name="Google Shape;269;p31"/>
          <p:cNvSpPr txBox="1"/>
          <p:nvPr/>
        </p:nvSpPr>
        <p:spPr>
          <a:xfrm>
            <a:off x="604000" y="1733200"/>
            <a:ext cx="4686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highlight>
                  <a:srgbClr val="FFFFFF"/>
                </a:highlight>
                <a:latin typeface="Helvetica Neue"/>
                <a:ea typeface="Helvetica Neue"/>
                <a:cs typeface="Helvetica Neue"/>
                <a:sym typeface="Helvetica Neue"/>
              </a:rPr>
              <a:t>Tied to </a:t>
            </a:r>
            <a:r>
              <a:rPr lang="en-US" sz="2000">
                <a:solidFill>
                  <a:schemeClr val="dk1"/>
                </a:solidFill>
                <a:highlight>
                  <a:srgbClr val="FFFFFF"/>
                </a:highlight>
                <a:latin typeface="Helvetica Neue"/>
                <a:ea typeface="Helvetica Neue"/>
                <a:cs typeface="Helvetica Neue"/>
                <a:sym typeface="Helvetica Neue"/>
              </a:rPr>
              <a:t>word counts as the fundamental process underlying many NLP methods</a:t>
            </a:r>
            <a:endParaRPr sz="2000">
              <a:solidFill>
                <a:schemeClr val="dk1"/>
              </a:solidFill>
            </a:endParaRPr>
          </a:p>
        </p:txBody>
      </p:sp>
      <p:sp>
        <p:nvSpPr>
          <p:cNvPr id="270" name="Google Shape;270;p31"/>
          <p:cNvSpPr/>
          <p:nvPr/>
        </p:nvSpPr>
        <p:spPr>
          <a:xfrm>
            <a:off x="0" y="285725"/>
            <a:ext cx="281400" cy="6572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2"/>
          <p:cNvSpPr txBox="1"/>
          <p:nvPr>
            <p:ph idx="1" type="body"/>
          </p:nvPr>
        </p:nvSpPr>
        <p:spPr>
          <a:xfrm>
            <a:off x="6333750" y="4436188"/>
            <a:ext cx="5787900" cy="4356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sz="2100">
                <a:solidFill>
                  <a:schemeClr val="dk1"/>
                </a:solidFill>
              </a:rPr>
              <a:t>Often measured either through dictionaries or supervised classification machine learning</a:t>
            </a:r>
            <a:endParaRPr sz="2100">
              <a:solidFill>
                <a:schemeClr val="dk1"/>
              </a:solidFill>
            </a:endParaRPr>
          </a:p>
        </p:txBody>
      </p:sp>
      <p:sp>
        <p:nvSpPr>
          <p:cNvPr id="276" name="Google Shape;276;p32"/>
          <p:cNvSpPr txBox="1"/>
          <p:nvPr>
            <p:ph type="title"/>
          </p:nvPr>
        </p:nvSpPr>
        <p:spPr>
          <a:xfrm>
            <a:off x="271150" y="502200"/>
            <a:ext cx="42975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Sentiment Analysis</a:t>
            </a:r>
            <a:endParaRPr/>
          </a:p>
        </p:txBody>
      </p:sp>
      <p:sp>
        <p:nvSpPr>
          <p:cNvPr id="277" name="Google Shape;277;p32"/>
          <p:cNvSpPr txBox="1"/>
          <p:nvPr>
            <p:ph idx="1" type="body"/>
          </p:nvPr>
        </p:nvSpPr>
        <p:spPr>
          <a:xfrm>
            <a:off x="444575" y="2159825"/>
            <a:ext cx="11055300" cy="4356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sz="2100">
                <a:solidFill>
                  <a:schemeClr val="dk1"/>
                </a:solidFill>
              </a:rPr>
              <a:t>Popular in industry applications such as product customer review, recommendation systems, and social media analysis </a:t>
            </a:r>
            <a:endParaRPr sz="2100">
              <a:solidFill>
                <a:schemeClr val="dk1"/>
              </a:solidFill>
            </a:endParaRPr>
          </a:p>
        </p:txBody>
      </p:sp>
      <p:sp>
        <p:nvSpPr>
          <p:cNvPr id="278" name="Google Shape;278;p32"/>
          <p:cNvSpPr txBox="1"/>
          <p:nvPr>
            <p:ph idx="1" type="body"/>
          </p:nvPr>
        </p:nvSpPr>
        <p:spPr>
          <a:xfrm>
            <a:off x="6333750" y="3013100"/>
            <a:ext cx="5374800" cy="4356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sz="2100">
                <a:solidFill>
                  <a:schemeClr val="dk1"/>
                </a:solidFill>
              </a:rPr>
              <a:t>Increasingly used within social sciences to explore public opinion, political </a:t>
            </a:r>
            <a:r>
              <a:rPr lang="en-US" sz="2100">
                <a:solidFill>
                  <a:schemeClr val="dk1"/>
                </a:solidFill>
              </a:rPr>
              <a:t>polarization</a:t>
            </a:r>
            <a:r>
              <a:rPr lang="en-US" sz="2100">
                <a:solidFill>
                  <a:schemeClr val="dk1"/>
                </a:solidFill>
              </a:rPr>
              <a:t>, community relationships, etc. </a:t>
            </a:r>
            <a:endParaRPr sz="2100">
              <a:solidFill>
                <a:schemeClr val="dk1"/>
              </a:solidFill>
            </a:endParaRPr>
          </a:p>
        </p:txBody>
      </p:sp>
      <p:sp>
        <p:nvSpPr>
          <p:cNvPr id="279" name="Google Shape;279;p32"/>
          <p:cNvSpPr txBox="1"/>
          <p:nvPr/>
        </p:nvSpPr>
        <p:spPr>
          <a:xfrm>
            <a:off x="444575" y="1242950"/>
            <a:ext cx="106989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dk1"/>
                </a:solidFill>
                <a:highlight>
                  <a:srgbClr val="FFFFFF"/>
                </a:highlight>
                <a:latin typeface="Helvetica Neue"/>
                <a:ea typeface="Helvetica Neue"/>
                <a:cs typeface="Helvetica Neue"/>
                <a:sym typeface="Helvetica Neue"/>
              </a:rPr>
              <a:t>Identifies individual words as expressing positive, negative, or neutral sentiments and generates scores of the overall sentiment within text</a:t>
            </a:r>
            <a:endParaRPr sz="2200">
              <a:solidFill>
                <a:schemeClr val="dk1"/>
              </a:solidFill>
            </a:endParaRPr>
          </a:p>
        </p:txBody>
      </p:sp>
      <p:sp>
        <p:nvSpPr>
          <p:cNvPr id="280" name="Google Shape;280;p32"/>
          <p:cNvSpPr txBox="1"/>
          <p:nvPr/>
        </p:nvSpPr>
        <p:spPr>
          <a:xfrm>
            <a:off x="6406950" y="5604375"/>
            <a:ext cx="5007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1"/>
                </a:solidFill>
                <a:highlight>
                  <a:srgbClr val="FFFFFF"/>
                </a:highlight>
                <a:latin typeface="Helvetica Neue"/>
                <a:ea typeface="Helvetica Neue"/>
                <a:cs typeface="Helvetica Neue"/>
                <a:sym typeface="Helvetica Neue"/>
              </a:rPr>
              <a:t>Need to consider sentiment/emotional expression variation by context</a:t>
            </a:r>
            <a:endParaRPr sz="2100">
              <a:solidFill>
                <a:schemeClr val="dk1"/>
              </a:solidFill>
            </a:endParaRPr>
          </a:p>
        </p:txBody>
      </p:sp>
      <p:sp>
        <p:nvSpPr>
          <p:cNvPr id="281" name="Google Shape;281;p32"/>
          <p:cNvSpPr/>
          <p:nvPr/>
        </p:nvSpPr>
        <p:spPr>
          <a:xfrm>
            <a:off x="444575" y="2994975"/>
            <a:ext cx="5571300" cy="34098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32"/>
          <p:cNvPicPr preferRelativeResize="0"/>
          <p:nvPr/>
        </p:nvPicPr>
        <p:blipFill>
          <a:blip r:embed="rId3">
            <a:alphaModFix/>
          </a:blip>
          <a:stretch>
            <a:fillRect/>
          </a:stretch>
        </p:blipFill>
        <p:spPr>
          <a:xfrm>
            <a:off x="444577" y="3373177"/>
            <a:ext cx="5571175" cy="2705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3"/>
          <p:cNvSpPr txBox="1"/>
          <p:nvPr>
            <p:ph idx="1" type="body"/>
          </p:nvPr>
        </p:nvSpPr>
        <p:spPr>
          <a:xfrm>
            <a:off x="679025" y="1332925"/>
            <a:ext cx="10266900" cy="6858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sz="2100">
                <a:solidFill>
                  <a:schemeClr val="dk1"/>
                </a:solidFill>
                <a:highlight>
                  <a:srgbClr val="FFFFFF"/>
                </a:highlight>
              </a:rPr>
              <a:t>Valence Aware Dictionary and Sentiment Reasoner </a:t>
            </a:r>
            <a:r>
              <a:rPr lang="en-US" sz="2100">
                <a:solidFill>
                  <a:schemeClr val="dk1"/>
                </a:solidFill>
              </a:rPr>
              <a:t>(VADER) was originally written in Python but available for R via VADER package</a:t>
            </a:r>
            <a:endParaRPr sz="2100">
              <a:solidFill>
                <a:schemeClr val="dk1"/>
              </a:solidFill>
            </a:endParaRPr>
          </a:p>
        </p:txBody>
      </p:sp>
      <p:sp>
        <p:nvSpPr>
          <p:cNvPr id="288" name="Google Shape;288;p33"/>
          <p:cNvSpPr txBox="1"/>
          <p:nvPr>
            <p:ph type="title"/>
          </p:nvPr>
        </p:nvSpPr>
        <p:spPr>
          <a:xfrm>
            <a:off x="539150" y="549500"/>
            <a:ext cx="20571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VADER</a:t>
            </a:r>
            <a:endParaRPr/>
          </a:p>
        </p:txBody>
      </p:sp>
      <p:sp>
        <p:nvSpPr>
          <p:cNvPr id="289" name="Google Shape;289;p33"/>
          <p:cNvSpPr txBox="1"/>
          <p:nvPr/>
        </p:nvSpPr>
        <p:spPr>
          <a:xfrm>
            <a:off x="679025" y="2412674"/>
            <a:ext cx="11028300" cy="146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2100">
                <a:solidFill>
                  <a:schemeClr val="dk1"/>
                </a:solidFill>
                <a:highlight>
                  <a:srgbClr val="FFFFFF"/>
                </a:highlight>
                <a:latin typeface="Helvetica Neue"/>
                <a:ea typeface="Helvetica Neue"/>
                <a:cs typeface="Helvetica Neue"/>
                <a:sym typeface="Helvetica Neue"/>
              </a:rPr>
              <a:t>VADER generates four scores- positive, negative, neutral, and a compound score for a text’s overall sentiment.</a:t>
            </a:r>
            <a:endParaRPr sz="2100">
              <a:solidFill>
                <a:schemeClr val="dk1"/>
              </a:solidFill>
              <a:highlight>
                <a:srgbClr val="FFFFFF"/>
              </a:highlight>
              <a:latin typeface="Helvetica Neue"/>
              <a:ea typeface="Helvetica Neue"/>
              <a:cs typeface="Helvetica Neue"/>
              <a:sym typeface="Helvetica Neue"/>
            </a:endParaRPr>
          </a:p>
          <a:p>
            <a:pPr indent="0" lvl="0" marL="0" rtl="0" algn="l">
              <a:lnSpc>
                <a:spcPct val="115000"/>
              </a:lnSpc>
              <a:spcBef>
                <a:spcPts val="100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a:p>
        </p:txBody>
      </p:sp>
      <p:sp>
        <p:nvSpPr>
          <p:cNvPr id="290" name="Google Shape;290;p33"/>
          <p:cNvSpPr txBox="1"/>
          <p:nvPr/>
        </p:nvSpPr>
        <p:spPr>
          <a:xfrm>
            <a:off x="695900" y="3441925"/>
            <a:ext cx="10871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1"/>
                </a:solidFill>
                <a:highlight>
                  <a:srgbClr val="FFFFFF"/>
                </a:highlight>
                <a:latin typeface="Helvetica Neue"/>
                <a:ea typeface="Helvetica Neue"/>
                <a:cs typeface="Helvetica Neue"/>
                <a:sym typeface="Helvetica Neue"/>
              </a:rPr>
              <a:t>VADER is often used for studies drawing from Reddit data since it accounts for unique lexical features of social media text.</a:t>
            </a:r>
            <a:endParaRPr sz="2100">
              <a:solidFill>
                <a:schemeClr val="dk1"/>
              </a:solidFill>
            </a:endParaRPr>
          </a:p>
        </p:txBody>
      </p:sp>
      <p:sp>
        <p:nvSpPr>
          <p:cNvPr id="291" name="Google Shape;291;p33"/>
          <p:cNvSpPr txBox="1"/>
          <p:nvPr/>
        </p:nvSpPr>
        <p:spPr>
          <a:xfrm>
            <a:off x="2359775" y="5118225"/>
            <a:ext cx="766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2" name="Google Shape;292;p33"/>
          <p:cNvSpPr txBox="1"/>
          <p:nvPr/>
        </p:nvSpPr>
        <p:spPr>
          <a:xfrm>
            <a:off x="679025" y="4487025"/>
            <a:ext cx="8999700" cy="91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t>Considers more complex influences on expressed sentiment:</a:t>
            </a:r>
            <a:endParaRPr sz="2100">
              <a:solidFill>
                <a:srgbClr val="333333"/>
              </a:solidFill>
              <a:highlight>
                <a:srgbClr val="FFFFFF"/>
              </a:highlight>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a:p>
        </p:txBody>
      </p:sp>
      <p:sp>
        <p:nvSpPr>
          <p:cNvPr id="293" name="Google Shape;293;p33"/>
          <p:cNvSpPr txBox="1"/>
          <p:nvPr/>
        </p:nvSpPr>
        <p:spPr>
          <a:xfrm>
            <a:off x="1289800" y="5087475"/>
            <a:ext cx="38352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US" sz="2000"/>
              <a:t>Negation with “I don’t like”</a:t>
            </a:r>
            <a:endParaRPr sz="2000"/>
          </a:p>
        </p:txBody>
      </p:sp>
      <p:sp>
        <p:nvSpPr>
          <p:cNvPr id="294" name="Google Shape;294;p33"/>
          <p:cNvSpPr txBox="1"/>
          <p:nvPr/>
        </p:nvSpPr>
        <p:spPr>
          <a:xfrm>
            <a:off x="4877275" y="5657313"/>
            <a:ext cx="39690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Char char="-"/>
            </a:pPr>
            <a:r>
              <a:rPr lang="en-US" sz="2000">
                <a:solidFill>
                  <a:schemeClr val="dk1"/>
                </a:solidFill>
              </a:rPr>
              <a:t>Emphasis with “I really like”</a:t>
            </a:r>
            <a:endParaRPr sz="2000">
              <a:solidFill>
                <a:schemeClr val="dk1"/>
              </a:solidFill>
            </a:endParaRPr>
          </a:p>
        </p:txBody>
      </p:sp>
      <p:sp>
        <p:nvSpPr>
          <p:cNvPr id="295" name="Google Shape;295;p33"/>
          <p:cNvSpPr txBox="1"/>
          <p:nvPr/>
        </p:nvSpPr>
        <p:spPr>
          <a:xfrm>
            <a:off x="1289800" y="5618813"/>
            <a:ext cx="30000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Char char="-"/>
            </a:pPr>
            <a:r>
              <a:rPr lang="en-US" sz="2000">
                <a:solidFill>
                  <a:schemeClr val="dk1"/>
                </a:solidFill>
              </a:rPr>
              <a:t>Capitalization</a:t>
            </a:r>
            <a:endParaRPr sz="2000">
              <a:solidFill>
                <a:schemeClr val="dk1"/>
              </a:solidFill>
            </a:endParaRPr>
          </a:p>
        </p:txBody>
      </p:sp>
      <p:sp>
        <p:nvSpPr>
          <p:cNvPr id="296" name="Google Shape;296;p33"/>
          <p:cNvSpPr txBox="1"/>
          <p:nvPr/>
        </p:nvSpPr>
        <p:spPr>
          <a:xfrm>
            <a:off x="4877275" y="5091425"/>
            <a:ext cx="30000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Char char="-"/>
            </a:pPr>
            <a:r>
              <a:rPr lang="en-US" sz="2000">
                <a:solidFill>
                  <a:schemeClr val="dk1"/>
                </a:solidFill>
              </a:rPr>
              <a:t>Punctuation</a:t>
            </a:r>
            <a:endParaRPr sz="2000">
              <a:solidFill>
                <a:schemeClr val="dk1"/>
              </a:solidFill>
            </a:endParaRPr>
          </a:p>
        </p:txBody>
      </p:sp>
      <p:sp>
        <p:nvSpPr>
          <p:cNvPr id="297" name="Google Shape;297;p33"/>
          <p:cNvSpPr txBox="1"/>
          <p:nvPr/>
        </p:nvSpPr>
        <p:spPr>
          <a:xfrm>
            <a:off x="7945925" y="5091425"/>
            <a:ext cx="30000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Char char="-"/>
            </a:pPr>
            <a:r>
              <a:rPr lang="en-US" sz="2000">
                <a:solidFill>
                  <a:schemeClr val="dk1"/>
                </a:solidFill>
              </a:rPr>
              <a:t>Emojis/emoticons</a:t>
            </a:r>
            <a:endParaRPr sz="2000">
              <a:solidFill>
                <a:schemeClr val="dk1"/>
              </a:solidFill>
            </a:endParaRPr>
          </a:p>
        </p:txBody>
      </p:sp>
      <p:sp>
        <p:nvSpPr>
          <p:cNvPr id="298" name="Google Shape;298;p33"/>
          <p:cNvSpPr/>
          <p:nvPr/>
        </p:nvSpPr>
        <p:spPr>
          <a:xfrm>
            <a:off x="0" y="6402225"/>
            <a:ext cx="12192000" cy="471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idx="1" type="body"/>
          </p:nvPr>
        </p:nvSpPr>
        <p:spPr>
          <a:xfrm>
            <a:off x="381000" y="1752600"/>
            <a:ext cx="11571900" cy="3999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sz="1800">
                <a:solidFill>
                  <a:schemeClr val="dk1"/>
                </a:solidFill>
                <a:latin typeface="Verdana"/>
                <a:ea typeface="Verdana"/>
                <a:cs typeface="Verdana"/>
                <a:sym typeface="Verdana"/>
              </a:rPr>
              <a:t>The Cornell Center for Social Sciences provides a welcoming environment for everyone embracing all backgrounds or identities. All instructors and attendees agree to abide by our community norms. We encourage the following behaviors in our workshops:</a:t>
            </a:r>
            <a:endParaRPr sz="1800">
              <a:solidFill>
                <a:schemeClr val="dk1"/>
              </a:solidFill>
              <a:latin typeface="Verdana"/>
              <a:ea typeface="Verdana"/>
              <a:cs typeface="Verdana"/>
              <a:sym typeface="Verdana"/>
            </a:endParaRPr>
          </a:p>
          <a:p>
            <a:pPr indent="-342900" lvl="0" marL="457200" rtl="0" algn="l">
              <a:spcBef>
                <a:spcPts val="0"/>
              </a:spcBef>
              <a:spcAft>
                <a:spcPts val="0"/>
              </a:spcAft>
              <a:buClr>
                <a:schemeClr val="dk1"/>
              </a:buClr>
              <a:buSzPts val="1800"/>
              <a:buFont typeface="Verdana"/>
              <a:buChar char="●"/>
            </a:pPr>
            <a:r>
              <a:rPr lang="en-US" sz="1800">
                <a:solidFill>
                  <a:schemeClr val="dk1"/>
                </a:solidFill>
                <a:latin typeface="Verdana"/>
                <a:ea typeface="Verdana"/>
                <a:cs typeface="Verdana"/>
                <a:sym typeface="Verdana"/>
              </a:rPr>
              <a:t>Respect differing viewpoints and ideas</a:t>
            </a:r>
            <a:endParaRPr sz="1800">
              <a:solidFill>
                <a:schemeClr val="dk1"/>
              </a:solidFill>
              <a:latin typeface="Verdana"/>
              <a:ea typeface="Verdana"/>
              <a:cs typeface="Verdana"/>
              <a:sym typeface="Verdana"/>
            </a:endParaRPr>
          </a:p>
          <a:p>
            <a:pPr indent="-342900" lvl="0" marL="457200" rtl="0" algn="l">
              <a:spcBef>
                <a:spcPts val="0"/>
              </a:spcBef>
              <a:spcAft>
                <a:spcPts val="0"/>
              </a:spcAft>
              <a:buClr>
                <a:schemeClr val="dk1"/>
              </a:buClr>
              <a:buSzPts val="1800"/>
              <a:buFont typeface="Verdana"/>
              <a:buChar char="●"/>
            </a:pPr>
            <a:r>
              <a:rPr lang="en-US" sz="1800">
                <a:solidFill>
                  <a:schemeClr val="dk1"/>
                </a:solidFill>
                <a:latin typeface="Verdana"/>
                <a:ea typeface="Verdana"/>
                <a:cs typeface="Verdana"/>
                <a:sym typeface="Verdana"/>
              </a:rPr>
              <a:t>Share your own perspectives and ask any questions</a:t>
            </a:r>
            <a:endParaRPr sz="1800">
              <a:solidFill>
                <a:schemeClr val="dk1"/>
              </a:solidFill>
              <a:latin typeface="Verdana"/>
              <a:ea typeface="Verdana"/>
              <a:cs typeface="Verdana"/>
              <a:sym typeface="Verdana"/>
            </a:endParaRPr>
          </a:p>
          <a:p>
            <a:pPr indent="-342900" lvl="0" marL="457200" rtl="0" algn="l">
              <a:spcBef>
                <a:spcPts val="0"/>
              </a:spcBef>
              <a:spcAft>
                <a:spcPts val="0"/>
              </a:spcAft>
              <a:buClr>
                <a:schemeClr val="dk1"/>
              </a:buClr>
              <a:buSzPts val="1800"/>
              <a:buFont typeface="Verdana"/>
              <a:buChar char="●"/>
            </a:pPr>
            <a:r>
              <a:rPr lang="en-US" sz="1800">
                <a:solidFill>
                  <a:schemeClr val="dk1"/>
                </a:solidFill>
                <a:latin typeface="Verdana"/>
                <a:ea typeface="Verdana"/>
                <a:cs typeface="Verdana"/>
                <a:sym typeface="Verdana"/>
              </a:rPr>
              <a:t>Accept constructive criticism</a:t>
            </a:r>
            <a:endParaRPr sz="1800">
              <a:solidFill>
                <a:schemeClr val="dk1"/>
              </a:solidFill>
              <a:latin typeface="Verdana"/>
              <a:ea typeface="Verdana"/>
              <a:cs typeface="Verdana"/>
              <a:sym typeface="Verdana"/>
            </a:endParaRPr>
          </a:p>
          <a:p>
            <a:pPr indent="-342900" lvl="0" marL="457200" rtl="0" algn="l">
              <a:spcBef>
                <a:spcPts val="0"/>
              </a:spcBef>
              <a:spcAft>
                <a:spcPts val="0"/>
              </a:spcAft>
              <a:buClr>
                <a:schemeClr val="dk1"/>
              </a:buClr>
              <a:buSzPts val="1800"/>
              <a:buFont typeface="Verdana"/>
              <a:buChar char="●"/>
            </a:pPr>
            <a:r>
              <a:rPr lang="en-US" sz="1800">
                <a:solidFill>
                  <a:schemeClr val="dk1"/>
                </a:solidFill>
                <a:latin typeface="Verdana"/>
                <a:ea typeface="Verdana"/>
                <a:cs typeface="Verdana"/>
                <a:sym typeface="Verdana"/>
              </a:rPr>
              <a:t>Use welcoming and inclusive language</a:t>
            </a:r>
            <a:endParaRPr sz="1800">
              <a:solidFill>
                <a:schemeClr val="dk1"/>
              </a:solidFill>
              <a:latin typeface="Verdana"/>
              <a:ea typeface="Verdana"/>
              <a:cs typeface="Verdana"/>
              <a:sym typeface="Verdana"/>
            </a:endParaRPr>
          </a:p>
          <a:p>
            <a:pPr indent="-342900" lvl="0" marL="457200" rtl="0" algn="l">
              <a:spcBef>
                <a:spcPts val="0"/>
              </a:spcBef>
              <a:spcAft>
                <a:spcPts val="0"/>
              </a:spcAft>
              <a:buClr>
                <a:schemeClr val="dk1"/>
              </a:buClr>
              <a:buSzPts val="1800"/>
              <a:buFont typeface="Verdana"/>
              <a:buChar char="●"/>
            </a:pPr>
            <a:r>
              <a:rPr lang="en-US" sz="1800">
                <a:solidFill>
                  <a:schemeClr val="dk1"/>
                </a:solidFill>
                <a:latin typeface="Verdana"/>
                <a:ea typeface="Verdana"/>
                <a:cs typeface="Verdana"/>
                <a:sym typeface="Verdana"/>
              </a:rPr>
              <a:t>Show courtesy and respect for all instructors and attendees</a:t>
            </a:r>
            <a:endParaRPr sz="1800">
              <a:solidFill>
                <a:schemeClr val="dk1"/>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t/>
            </a:r>
            <a:endParaRPr sz="1800">
              <a:solidFill>
                <a:schemeClr val="dk1"/>
              </a:solidFill>
              <a:latin typeface="Verdana"/>
              <a:ea typeface="Verdana"/>
              <a:cs typeface="Verdana"/>
              <a:sym typeface="Verdana"/>
            </a:endParaRPr>
          </a:p>
          <a:p>
            <a:pPr indent="0" lvl="0" marL="0" rtl="0" algn="l">
              <a:spcBef>
                <a:spcPts val="0"/>
              </a:spcBef>
              <a:spcAft>
                <a:spcPts val="0"/>
              </a:spcAft>
              <a:buNone/>
            </a:pPr>
            <a:r>
              <a:rPr lang="en-US" sz="1800">
                <a:solidFill>
                  <a:schemeClr val="dk1"/>
                </a:solidFill>
                <a:latin typeface="Verdana"/>
                <a:ea typeface="Verdana"/>
                <a:cs typeface="Verdana"/>
                <a:sym typeface="Verdana"/>
              </a:rPr>
              <a:t>If you believe that an instructor or attendee has violated the code of conduct, please report the violation to </a:t>
            </a:r>
            <a:r>
              <a:rPr lang="en-US" sz="1800" u="sng">
                <a:solidFill>
                  <a:srgbClr val="1155CC"/>
                </a:solidFill>
                <a:latin typeface="Verdana"/>
                <a:ea typeface="Verdana"/>
                <a:cs typeface="Verdana"/>
                <a:sym typeface="Verdana"/>
                <a:hlinkClick r:id="rId3">
                  <a:extLst>
                    <a:ext uri="{A12FA001-AC4F-418D-AE19-62706E023703}">
                      <ahyp:hlinkClr val="tx"/>
                    </a:ext>
                  </a:extLst>
                </a:hlinkClick>
              </a:rPr>
              <a:t>CCSS-RS@cornell.edu</a:t>
            </a:r>
            <a:r>
              <a:rPr lang="en-US" sz="1800">
                <a:solidFill>
                  <a:schemeClr val="dk1"/>
                </a:solidFill>
                <a:latin typeface="Verdana"/>
                <a:ea typeface="Verdana"/>
                <a:cs typeface="Verdana"/>
                <a:sym typeface="Verdana"/>
              </a:rPr>
              <a:t>. We take all reported incidents seriously.</a:t>
            </a:r>
            <a:endParaRPr/>
          </a:p>
        </p:txBody>
      </p:sp>
      <p:sp>
        <p:nvSpPr>
          <p:cNvPr id="85" name="Google Shape;85;p16"/>
          <p:cNvSpPr txBox="1"/>
          <p:nvPr>
            <p:ph type="title"/>
          </p:nvPr>
        </p:nvSpPr>
        <p:spPr>
          <a:xfrm>
            <a:off x="381000" y="1066800"/>
            <a:ext cx="115701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CCSS Research Support Code of Conduct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4"/>
          <p:cNvSpPr txBox="1"/>
          <p:nvPr>
            <p:ph idx="1" type="body"/>
          </p:nvPr>
        </p:nvSpPr>
        <p:spPr>
          <a:xfrm>
            <a:off x="492000" y="1564675"/>
            <a:ext cx="11571900" cy="438000"/>
          </a:xfrm>
          <a:prstGeom prst="rect">
            <a:avLst/>
          </a:prstGeom>
        </p:spPr>
        <p:txBody>
          <a:bodyPr anchorCtr="0" anchor="t" bIns="45700" lIns="91425" spcFirstLastPara="1" rIns="91425" wrap="square" tIns="45700">
            <a:noAutofit/>
          </a:bodyPr>
          <a:lstStyle/>
          <a:p>
            <a:pPr indent="0" lvl="0" marL="0" rtl="0" algn="l">
              <a:lnSpc>
                <a:spcPct val="95000"/>
              </a:lnSpc>
              <a:spcBef>
                <a:spcPts val="360"/>
              </a:spcBef>
              <a:spcAft>
                <a:spcPts val="0"/>
              </a:spcAft>
              <a:buClr>
                <a:schemeClr val="dk1"/>
              </a:buClr>
              <a:buSzPts val="275"/>
              <a:buFont typeface="Arial"/>
              <a:buNone/>
            </a:pPr>
            <a:r>
              <a:rPr lang="en-US" sz="2700" u="sng">
                <a:solidFill>
                  <a:schemeClr val="hlink"/>
                </a:solidFill>
                <a:hlinkClick r:id="rId3"/>
              </a:rPr>
              <a:t>[Click Here]</a:t>
            </a:r>
            <a:endParaRPr sz="2700"/>
          </a:p>
          <a:p>
            <a:pPr indent="0" lvl="0" marL="0" rtl="0" algn="l">
              <a:lnSpc>
                <a:spcPct val="95000"/>
              </a:lnSpc>
              <a:spcBef>
                <a:spcPts val="1600"/>
              </a:spcBef>
              <a:spcAft>
                <a:spcPts val="1600"/>
              </a:spcAft>
              <a:buSzPts val="275"/>
              <a:buNone/>
            </a:pPr>
            <a:r>
              <a:t/>
            </a:r>
            <a:endParaRPr sz="600"/>
          </a:p>
        </p:txBody>
      </p:sp>
      <p:sp>
        <p:nvSpPr>
          <p:cNvPr id="304" name="Google Shape;304;p34"/>
          <p:cNvSpPr txBox="1"/>
          <p:nvPr>
            <p:ph type="title"/>
          </p:nvPr>
        </p:nvSpPr>
        <p:spPr>
          <a:xfrm>
            <a:off x="381000" y="1066800"/>
            <a:ext cx="11570100" cy="4380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29729"/>
              <a:buFont typeface="Arial"/>
              <a:buNone/>
            </a:pPr>
            <a:r>
              <a:rPr lang="en-US"/>
              <a:t>SENTIMENT ANALYSIS </a:t>
            </a:r>
            <a:r>
              <a:rPr lang="en-US"/>
              <a:t>CODE DEMO TIME !</a:t>
            </a:r>
            <a:endParaRPr/>
          </a:p>
          <a:p>
            <a:pPr indent="0" lvl="0" marL="0" rtl="0" algn="l">
              <a:spcBef>
                <a:spcPts val="0"/>
              </a:spcBef>
              <a:spcAft>
                <a:spcPts val="0"/>
              </a:spcAft>
              <a:buNone/>
            </a:pPr>
            <a:r>
              <a:t/>
            </a:r>
            <a:endParaRPr sz="381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5"/>
          <p:cNvSpPr/>
          <p:nvPr/>
        </p:nvSpPr>
        <p:spPr>
          <a:xfrm>
            <a:off x="381000" y="1552575"/>
            <a:ext cx="5843700" cy="34371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5"/>
          <p:cNvSpPr/>
          <p:nvPr/>
        </p:nvSpPr>
        <p:spPr>
          <a:xfrm>
            <a:off x="381000" y="2668375"/>
            <a:ext cx="5843700" cy="34371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5"/>
          <p:cNvSpPr txBox="1"/>
          <p:nvPr>
            <p:ph type="title"/>
          </p:nvPr>
        </p:nvSpPr>
        <p:spPr>
          <a:xfrm>
            <a:off x="560275" y="520625"/>
            <a:ext cx="58437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Additional NLP Methods</a:t>
            </a:r>
            <a:endParaRPr/>
          </a:p>
        </p:txBody>
      </p:sp>
      <p:sp>
        <p:nvSpPr>
          <p:cNvPr id="312" name="Google Shape;312;p35"/>
          <p:cNvSpPr txBox="1"/>
          <p:nvPr>
            <p:ph idx="1" type="body"/>
          </p:nvPr>
        </p:nvSpPr>
        <p:spPr>
          <a:xfrm>
            <a:off x="6635800" y="549725"/>
            <a:ext cx="5122500" cy="6276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1600"/>
              </a:spcAft>
              <a:buSzPts val="770"/>
              <a:buNone/>
            </a:pPr>
            <a:r>
              <a:rPr lang="en-US" sz="2180">
                <a:solidFill>
                  <a:schemeClr val="dk1"/>
                </a:solidFill>
              </a:rPr>
              <a:t>We’ve only scratched the surface of NLP, its core concepts, and its application within R</a:t>
            </a:r>
            <a:endParaRPr sz="2180">
              <a:solidFill>
                <a:schemeClr val="dk1"/>
              </a:solidFill>
            </a:endParaRPr>
          </a:p>
        </p:txBody>
      </p:sp>
      <p:sp>
        <p:nvSpPr>
          <p:cNvPr id="313" name="Google Shape;313;p35"/>
          <p:cNvSpPr txBox="1"/>
          <p:nvPr>
            <p:ph idx="1" type="body"/>
          </p:nvPr>
        </p:nvSpPr>
        <p:spPr>
          <a:xfrm>
            <a:off x="6635800" y="1896850"/>
            <a:ext cx="5255400" cy="6276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1600"/>
              </a:spcAft>
              <a:buSzPts val="770"/>
              <a:buNone/>
            </a:pPr>
            <a:r>
              <a:rPr lang="en-US" sz="2180">
                <a:solidFill>
                  <a:schemeClr val="dk1"/>
                </a:solidFill>
              </a:rPr>
              <a:t>A wide range of additional methods that build from the introduced </a:t>
            </a:r>
            <a:r>
              <a:rPr lang="en-US" sz="2180">
                <a:solidFill>
                  <a:schemeClr val="dk1"/>
                </a:solidFill>
              </a:rPr>
              <a:t>fundamentals</a:t>
            </a:r>
            <a:r>
              <a:rPr lang="en-US" sz="2180">
                <a:solidFill>
                  <a:schemeClr val="dk1"/>
                </a:solidFill>
              </a:rPr>
              <a:t>  </a:t>
            </a:r>
            <a:endParaRPr sz="2180">
              <a:solidFill>
                <a:schemeClr val="dk1"/>
              </a:solidFill>
            </a:endParaRPr>
          </a:p>
        </p:txBody>
      </p:sp>
      <p:sp>
        <p:nvSpPr>
          <p:cNvPr id="314" name="Google Shape;314;p35"/>
          <p:cNvSpPr txBox="1"/>
          <p:nvPr>
            <p:ph idx="1" type="body"/>
          </p:nvPr>
        </p:nvSpPr>
        <p:spPr>
          <a:xfrm>
            <a:off x="6635800" y="2969325"/>
            <a:ext cx="5255400" cy="6276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SzPts val="852"/>
              <a:buNone/>
            </a:pPr>
            <a:r>
              <a:rPr lang="en-US" sz="2160">
                <a:solidFill>
                  <a:schemeClr val="dk1"/>
                </a:solidFill>
              </a:rPr>
              <a:t>We’ll go through a brief overview of NLP methodological sub-topics including: </a:t>
            </a:r>
            <a:endParaRPr sz="2160">
              <a:solidFill>
                <a:schemeClr val="dk1"/>
              </a:solidFill>
            </a:endParaRPr>
          </a:p>
        </p:txBody>
      </p:sp>
      <p:sp>
        <p:nvSpPr>
          <p:cNvPr id="315" name="Google Shape;315;p35"/>
          <p:cNvSpPr txBox="1"/>
          <p:nvPr>
            <p:ph idx="1" type="body"/>
          </p:nvPr>
        </p:nvSpPr>
        <p:spPr>
          <a:xfrm>
            <a:off x="6635800" y="3933363"/>
            <a:ext cx="3624300" cy="627600"/>
          </a:xfrm>
          <a:prstGeom prst="rect">
            <a:avLst/>
          </a:prstGeom>
        </p:spPr>
        <p:txBody>
          <a:bodyPr anchorCtr="0" anchor="t" bIns="45700" lIns="91425" spcFirstLastPara="1" rIns="91425" wrap="square" tIns="45700">
            <a:normAutofit/>
          </a:bodyPr>
          <a:lstStyle/>
          <a:p>
            <a:pPr indent="-311150" lvl="0" marL="457200" rtl="0" algn="l">
              <a:spcBef>
                <a:spcPts val="360"/>
              </a:spcBef>
              <a:spcAft>
                <a:spcPts val="0"/>
              </a:spcAft>
              <a:buClr>
                <a:schemeClr val="dk1"/>
              </a:buClr>
              <a:buSzPts val="1300"/>
              <a:buChar char="-"/>
            </a:pPr>
            <a:r>
              <a:rPr lang="en-US" sz="1900">
                <a:solidFill>
                  <a:schemeClr val="dk1"/>
                </a:solidFill>
              </a:rPr>
              <a:t>Supervised learning</a:t>
            </a:r>
            <a:endParaRPr sz="1900">
              <a:solidFill>
                <a:schemeClr val="dk1"/>
              </a:solidFill>
            </a:endParaRPr>
          </a:p>
        </p:txBody>
      </p:sp>
      <p:sp>
        <p:nvSpPr>
          <p:cNvPr id="316" name="Google Shape;316;p35"/>
          <p:cNvSpPr txBox="1"/>
          <p:nvPr>
            <p:ph idx="1" type="body"/>
          </p:nvPr>
        </p:nvSpPr>
        <p:spPr>
          <a:xfrm>
            <a:off x="6635800" y="4392750"/>
            <a:ext cx="3755100" cy="627600"/>
          </a:xfrm>
          <a:prstGeom prst="rect">
            <a:avLst/>
          </a:prstGeom>
        </p:spPr>
        <p:txBody>
          <a:bodyPr anchorCtr="0" anchor="t" bIns="45700" lIns="91425" spcFirstLastPara="1" rIns="91425" wrap="square" tIns="45700">
            <a:normAutofit/>
          </a:bodyPr>
          <a:lstStyle/>
          <a:p>
            <a:pPr indent="-311150" lvl="0" marL="457200" rtl="0" algn="l">
              <a:spcBef>
                <a:spcPts val="360"/>
              </a:spcBef>
              <a:spcAft>
                <a:spcPts val="0"/>
              </a:spcAft>
              <a:buClr>
                <a:schemeClr val="dk1"/>
              </a:buClr>
              <a:buSzPts val="1300"/>
              <a:buChar char="-"/>
            </a:pPr>
            <a:r>
              <a:rPr lang="en-US" sz="1900">
                <a:solidFill>
                  <a:schemeClr val="dk1"/>
                </a:solidFill>
              </a:rPr>
              <a:t>Unsupervised learning</a:t>
            </a:r>
            <a:endParaRPr sz="1900">
              <a:solidFill>
                <a:schemeClr val="dk1"/>
              </a:solidFill>
            </a:endParaRPr>
          </a:p>
        </p:txBody>
      </p:sp>
      <p:sp>
        <p:nvSpPr>
          <p:cNvPr id="317" name="Google Shape;317;p35"/>
          <p:cNvSpPr txBox="1"/>
          <p:nvPr>
            <p:ph idx="1" type="body"/>
          </p:nvPr>
        </p:nvSpPr>
        <p:spPr>
          <a:xfrm>
            <a:off x="9661500" y="4392750"/>
            <a:ext cx="2530500" cy="627600"/>
          </a:xfrm>
          <a:prstGeom prst="rect">
            <a:avLst/>
          </a:prstGeom>
        </p:spPr>
        <p:txBody>
          <a:bodyPr anchorCtr="0" anchor="t" bIns="45700" lIns="91425" spcFirstLastPara="1" rIns="91425" wrap="square" tIns="45700">
            <a:normAutofit/>
          </a:bodyPr>
          <a:lstStyle/>
          <a:p>
            <a:pPr indent="-311150" lvl="0" marL="457200" rtl="0" algn="l">
              <a:spcBef>
                <a:spcPts val="360"/>
              </a:spcBef>
              <a:spcAft>
                <a:spcPts val="0"/>
              </a:spcAft>
              <a:buClr>
                <a:schemeClr val="dk1"/>
              </a:buClr>
              <a:buSzPts val="1300"/>
              <a:buChar char="-"/>
            </a:pPr>
            <a:r>
              <a:rPr lang="en-US" sz="1900">
                <a:solidFill>
                  <a:schemeClr val="dk1"/>
                </a:solidFill>
              </a:rPr>
              <a:t>Text Networks </a:t>
            </a:r>
            <a:endParaRPr sz="1900">
              <a:solidFill>
                <a:schemeClr val="dk1"/>
              </a:solidFill>
            </a:endParaRPr>
          </a:p>
        </p:txBody>
      </p:sp>
      <p:sp>
        <p:nvSpPr>
          <p:cNvPr id="318" name="Google Shape;318;p35"/>
          <p:cNvSpPr txBox="1"/>
          <p:nvPr>
            <p:ph idx="1" type="body"/>
          </p:nvPr>
        </p:nvSpPr>
        <p:spPr>
          <a:xfrm>
            <a:off x="9571850" y="3933375"/>
            <a:ext cx="2530500" cy="627600"/>
          </a:xfrm>
          <a:prstGeom prst="rect">
            <a:avLst/>
          </a:prstGeom>
        </p:spPr>
        <p:txBody>
          <a:bodyPr anchorCtr="0" anchor="t" bIns="45700" lIns="91425" spcFirstLastPara="1" rIns="91425" wrap="square" tIns="45700">
            <a:normAutofit/>
          </a:bodyPr>
          <a:lstStyle/>
          <a:p>
            <a:pPr indent="-311150" lvl="0" marL="457200" rtl="0" algn="l">
              <a:spcBef>
                <a:spcPts val="360"/>
              </a:spcBef>
              <a:spcAft>
                <a:spcPts val="0"/>
              </a:spcAft>
              <a:buClr>
                <a:schemeClr val="dk1"/>
              </a:buClr>
              <a:buSzPts val="1300"/>
              <a:buChar char="-"/>
            </a:pPr>
            <a:r>
              <a:rPr lang="en-US" sz="1900">
                <a:solidFill>
                  <a:schemeClr val="dk1"/>
                </a:solidFill>
              </a:rPr>
              <a:t>Text &amp; Causality</a:t>
            </a:r>
            <a:endParaRPr sz="1900">
              <a:solidFill>
                <a:schemeClr val="dk1"/>
              </a:solidFill>
            </a:endParaRPr>
          </a:p>
        </p:txBody>
      </p:sp>
      <p:sp>
        <p:nvSpPr>
          <p:cNvPr id="319" name="Google Shape;319;p35"/>
          <p:cNvSpPr txBox="1"/>
          <p:nvPr>
            <p:ph idx="1" type="body"/>
          </p:nvPr>
        </p:nvSpPr>
        <p:spPr>
          <a:xfrm>
            <a:off x="6223750" y="5202750"/>
            <a:ext cx="6079500" cy="627600"/>
          </a:xfrm>
          <a:prstGeom prst="rect">
            <a:avLst/>
          </a:prstGeom>
        </p:spPr>
        <p:txBody>
          <a:bodyPr anchorCtr="0" anchor="t" bIns="45700" lIns="91425" spcFirstLastPara="1" rIns="91425" wrap="square" tIns="45700">
            <a:noAutofit/>
          </a:bodyPr>
          <a:lstStyle/>
          <a:p>
            <a:pPr indent="0" lvl="0" marL="457200" rtl="0" algn="l">
              <a:lnSpc>
                <a:spcPct val="115000"/>
              </a:lnSpc>
              <a:spcBef>
                <a:spcPts val="360"/>
              </a:spcBef>
              <a:spcAft>
                <a:spcPts val="1600"/>
              </a:spcAft>
              <a:buSzPts val="523"/>
              <a:buNone/>
            </a:pPr>
            <a:r>
              <a:rPr lang="en-US" sz="2140">
                <a:solidFill>
                  <a:schemeClr val="dk1"/>
                </a:solidFill>
              </a:rPr>
              <a:t>Refer to the user guide’s references for further reading- highly encourage to explore potential use for your own research!</a:t>
            </a:r>
            <a:endParaRPr sz="2140">
              <a:solidFill>
                <a:schemeClr val="dk1"/>
              </a:solidFill>
            </a:endParaRPr>
          </a:p>
        </p:txBody>
      </p:sp>
      <p:pic>
        <p:nvPicPr>
          <p:cNvPr id="320" name="Google Shape;320;p35"/>
          <p:cNvPicPr preferRelativeResize="0"/>
          <p:nvPr/>
        </p:nvPicPr>
        <p:blipFill>
          <a:blip r:embed="rId3">
            <a:alphaModFix/>
          </a:blip>
          <a:stretch>
            <a:fillRect/>
          </a:stretch>
        </p:blipFill>
        <p:spPr>
          <a:xfrm>
            <a:off x="381000" y="1831800"/>
            <a:ext cx="5843700" cy="3998551"/>
          </a:xfrm>
          <a:prstGeom prst="rect">
            <a:avLst/>
          </a:prstGeom>
          <a:noFill/>
          <a:ln>
            <a:noFill/>
          </a:ln>
        </p:spPr>
      </p:pic>
      <p:sp>
        <p:nvSpPr>
          <p:cNvPr id="321" name="Google Shape;321;p35"/>
          <p:cNvSpPr txBox="1"/>
          <p:nvPr/>
        </p:nvSpPr>
        <p:spPr>
          <a:xfrm>
            <a:off x="448650" y="6105475"/>
            <a:ext cx="570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(Visual created by </a:t>
            </a:r>
            <a:r>
              <a:rPr lang="en-US"/>
              <a:t>George</a:t>
            </a:r>
            <a:r>
              <a:rPr lang="en-US"/>
              <a:t> Hou’s “Analyzing Yelp Dataset With Scatterplot spaCy”)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6"/>
          <p:cNvSpPr txBox="1"/>
          <p:nvPr>
            <p:ph idx="1" type="body"/>
          </p:nvPr>
        </p:nvSpPr>
        <p:spPr>
          <a:xfrm>
            <a:off x="267775" y="3661663"/>
            <a:ext cx="5857800" cy="8235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SzPts val="770"/>
              <a:buNone/>
            </a:pPr>
            <a:r>
              <a:rPr lang="en-US" sz="2180">
                <a:solidFill>
                  <a:schemeClr val="dk1"/>
                </a:solidFill>
              </a:rPr>
              <a:t>Deep learning/neural network frameworks powering NLP within AI</a:t>
            </a:r>
            <a:endParaRPr sz="1480">
              <a:solidFill>
                <a:schemeClr val="dk1"/>
              </a:solidFill>
            </a:endParaRPr>
          </a:p>
        </p:txBody>
      </p:sp>
      <p:sp>
        <p:nvSpPr>
          <p:cNvPr id="327" name="Google Shape;327;p36"/>
          <p:cNvSpPr txBox="1"/>
          <p:nvPr>
            <p:ph type="title"/>
          </p:nvPr>
        </p:nvSpPr>
        <p:spPr>
          <a:xfrm>
            <a:off x="267775" y="460775"/>
            <a:ext cx="51966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Supervised Learning</a:t>
            </a:r>
            <a:endParaRPr b="1"/>
          </a:p>
        </p:txBody>
      </p:sp>
      <p:pic>
        <p:nvPicPr>
          <p:cNvPr id="328" name="Google Shape;328;p36"/>
          <p:cNvPicPr preferRelativeResize="0"/>
          <p:nvPr/>
        </p:nvPicPr>
        <p:blipFill>
          <a:blip r:embed="rId3">
            <a:alphaModFix/>
          </a:blip>
          <a:stretch>
            <a:fillRect/>
          </a:stretch>
        </p:blipFill>
        <p:spPr>
          <a:xfrm>
            <a:off x="7500375" y="967200"/>
            <a:ext cx="3668751" cy="1528026"/>
          </a:xfrm>
          <a:prstGeom prst="rect">
            <a:avLst/>
          </a:prstGeom>
          <a:noFill/>
          <a:ln>
            <a:noFill/>
          </a:ln>
        </p:spPr>
      </p:pic>
      <p:sp>
        <p:nvSpPr>
          <p:cNvPr id="329" name="Google Shape;329;p36"/>
          <p:cNvSpPr txBox="1"/>
          <p:nvPr/>
        </p:nvSpPr>
        <p:spPr>
          <a:xfrm>
            <a:off x="267775" y="2511400"/>
            <a:ext cx="62754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100">
                <a:solidFill>
                  <a:schemeClr val="dk1"/>
                </a:solidFill>
              </a:rPr>
              <a:t>Traditional machine learning includes regression, tree-based, support vector machines, etc.</a:t>
            </a:r>
            <a:endParaRPr sz="2100">
              <a:solidFill>
                <a:schemeClr val="dk1"/>
              </a:solidFill>
            </a:endParaRPr>
          </a:p>
        </p:txBody>
      </p:sp>
      <p:sp>
        <p:nvSpPr>
          <p:cNvPr id="330" name="Google Shape;330;p36"/>
          <p:cNvSpPr txBox="1"/>
          <p:nvPr/>
        </p:nvSpPr>
        <p:spPr>
          <a:xfrm>
            <a:off x="267775" y="4755850"/>
            <a:ext cx="66288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100">
                <a:solidFill>
                  <a:schemeClr val="dk1"/>
                </a:solidFill>
              </a:rPr>
              <a:t>Only becoming more and more accessible for anyone with baseline Python/R skills</a:t>
            </a:r>
            <a:endParaRPr sz="2100">
              <a:solidFill>
                <a:schemeClr val="dk1"/>
              </a:solidFill>
            </a:endParaRPr>
          </a:p>
        </p:txBody>
      </p:sp>
      <p:sp>
        <p:nvSpPr>
          <p:cNvPr id="331" name="Google Shape;331;p36"/>
          <p:cNvSpPr txBox="1"/>
          <p:nvPr/>
        </p:nvSpPr>
        <p:spPr>
          <a:xfrm>
            <a:off x="570425" y="5685725"/>
            <a:ext cx="5315100" cy="8136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360"/>
              </a:spcBef>
              <a:spcAft>
                <a:spcPts val="0"/>
              </a:spcAft>
              <a:buClr>
                <a:schemeClr val="dk1"/>
              </a:buClr>
              <a:buSzPts val="1900"/>
              <a:buChar char="-"/>
            </a:pPr>
            <a:r>
              <a:rPr lang="en-US" sz="1900">
                <a:solidFill>
                  <a:schemeClr val="dk1"/>
                </a:solidFill>
              </a:rPr>
              <a:t>Particularly recommend Hugging Face, </a:t>
            </a:r>
            <a:r>
              <a:rPr lang="en-US" sz="1900">
                <a:solidFill>
                  <a:schemeClr val="dk1"/>
                </a:solidFill>
              </a:rPr>
              <a:t>Fast.AI, &amp;</a:t>
            </a:r>
            <a:r>
              <a:rPr lang="en-US" sz="1900">
                <a:solidFill>
                  <a:schemeClr val="dk1"/>
                </a:solidFill>
              </a:rPr>
              <a:t> Tidymodels libraries</a:t>
            </a:r>
            <a:endParaRPr sz="1900">
              <a:solidFill>
                <a:schemeClr val="dk1"/>
              </a:solidFill>
            </a:endParaRPr>
          </a:p>
        </p:txBody>
      </p:sp>
      <p:pic>
        <p:nvPicPr>
          <p:cNvPr id="332" name="Google Shape;332;p36"/>
          <p:cNvPicPr preferRelativeResize="0"/>
          <p:nvPr/>
        </p:nvPicPr>
        <p:blipFill>
          <a:blip r:embed="rId4">
            <a:alphaModFix/>
          </a:blip>
          <a:stretch>
            <a:fillRect/>
          </a:stretch>
        </p:blipFill>
        <p:spPr>
          <a:xfrm>
            <a:off x="6765850" y="460775"/>
            <a:ext cx="5137799" cy="880475"/>
          </a:xfrm>
          <a:prstGeom prst="rect">
            <a:avLst/>
          </a:prstGeom>
          <a:noFill/>
          <a:ln>
            <a:noFill/>
          </a:ln>
        </p:spPr>
      </p:pic>
      <p:pic>
        <p:nvPicPr>
          <p:cNvPr id="333" name="Google Shape;333;p36"/>
          <p:cNvPicPr preferRelativeResize="0"/>
          <p:nvPr/>
        </p:nvPicPr>
        <p:blipFill>
          <a:blip r:embed="rId5">
            <a:alphaModFix/>
          </a:blip>
          <a:stretch>
            <a:fillRect/>
          </a:stretch>
        </p:blipFill>
        <p:spPr>
          <a:xfrm>
            <a:off x="9769400" y="2400225"/>
            <a:ext cx="2057550" cy="2057550"/>
          </a:xfrm>
          <a:prstGeom prst="rect">
            <a:avLst/>
          </a:prstGeom>
          <a:noFill/>
          <a:ln>
            <a:noFill/>
          </a:ln>
        </p:spPr>
      </p:pic>
      <p:pic>
        <p:nvPicPr>
          <p:cNvPr id="334" name="Google Shape;334;p36"/>
          <p:cNvPicPr preferRelativeResize="0"/>
          <p:nvPr/>
        </p:nvPicPr>
        <p:blipFill>
          <a:blip r:embed="rId6">
            <a:alphaModFix/>
          </a:blip>
          <a:stretch>
            <a:fillRect/>
          </a:stretch>
        </p:blipFill>
        <p:spPr>
          <a:xfrm>
            <a:off x="7049375" y="4694756"/>
            <a:ext cx="4983965" cy="1984675"/>
          </a:xfrm>
          <a:prstGeom prst="rect">
            <a:avLst/>
          </a:prstGeom>
          <a:noFill/>
          <a:ln>
            <a:noFill/>
          </a:ln>
        </p:spPr>
      </p:pic>
      <p:pic>
        <p:nvPicPr>
          <p:cNvPr id="335" name="Google Shape;335;p36"/>
          <p:cNvPicPr preferRelativeResize="0"/>
          <p:nvPr/>
        </p:nvPicPr>
        <p:blipFill>
          <a:blip r:embed="rId7">
            <a:alphaModFix/>
          </a:blip>
          <a:stretch>
            <a:fillRect/>
          </a:stretch>
        </p:blipFill>
        <p:spPr>
          <a:xfrm>
            <a:off x="6765838" y="2452675"/>
            <a:ext cx="2524125" cy="1952625"/>
          </a:xfrm>
          <a:prstGeom prst="rect">
            <a:avLst/>
          </a:prstGeom>
          <a:noFill/>
          <a:ln>
            <a:noFill/>
          </a:ln>
        </p:spPr>
      </p:pic>
      <p:sp>
        <p:nvSpPr>
          <p:cNvPr id="336" name="Google Shape;336;p36"/>
          <p:cNvSpPr txBox="1"/>
          <p:nvPr/>
        </p:nvSpPr>
        <p:spPr>
          <a:xfrm>
            <a:off x="267775" y="1457163"/>
            <a:ext cx="68337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100">
                <a:solidFill>
                  <a:schemeClr val="dk1"/>
                </a:solidFill>
              </a:rPr>
              <a:t>Generates predictions on text data’s class membership through learning relationships on labeled data</a:t>
            </a:r>
            <a:endParaRPr sz="21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7"/>
          <p:cNvSpPr/>
          <p:nvPr/>
        </p:nvSpPr>
        <p:spPr>
          <a:xfrm>
            <a:off x="516875" y="5588325"/>
            <a:ext cx="5085000" cy="12696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7"/>
          <p:cNvSpPr txBox="1"/>
          <p:nvPr>
            <p:ph idx="1" type="body"/>
          </p:nvPr>
        </p:nvSpPr>
        <p:spPr>
          <a:xfrm>
            <a:off x="390025" y="3173425"/>
            <a:ext cx="11521500" cy="635100"/>
          </a:xfrm>
          <a:prstGeom prst="rect">
            <a:avLst/>
          </a:prstGeom>
        </p:spPr>
        <p:txBody>
          <a:bodyPr anchorCtr="0" anchor="t" bIns="45700" lIns="91425" spcFirstLastPara="1" rIns="91425" wrap="square" tIns="45700">
            <a:normAutofit/>
          </a:bodyPr>
          <a:lstStyle/>
          <a:p>
            <a:pPr indent="0" lvl="0" marL="0" rtl="0" algn="l">
              <a:spcBef>
                <a:spcPts val="360"/>
              </a:spcBef>
              <a:spcAft>
                <a:spcPts val="1600"/>
              </a:spcAft>
              <a:buNone/>
            </a:pPr>
            <a:r>
              <a:rPr lang="en-US" sz="2000">
                <a:solidFill>
                  <a:schemeClr val="dk1"/>
                </a:solidFill>
              </a:rPr>
              <a:t>Word Embeddings encode vocabularies into lower-dimensional number vectors</a:t>
            </a:r>
            <a:endParaRPr sz="2000">
              <a:solidFill>
                <a:schemeClr val="dk1"/>
              </a:solidFill>
            </a:endParaRPr>
          </a:p>
        </p:txBody>
      </p:sp>
      <p:sp>
        <p:nvSpPr>
          <p:cNvPr id="343" name="Google Shape;343;p37"/>
          <p:cNvSpPr txBox="1"/>
          <p:nvPr>
            <p:ph type="title"/>
          </p:nvPr>
        </p:nvSpPr>
        <p:spPr>
          <a:xfrm>
            <a:off x="365725" y="332825"/>
            <a:ext cx="115701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Unsupervised Learning</a:t>
            </a:r>
            <a:endParaRPr b="1"/>
          </a:p>
        </p:txBody>
      </p:sp>
      <p:sp>
        <p:nvSpPr>
          <p:cNvPr id="344" name="Google Shape;344;p37"/>
          <p:cNvSpPr txBox="1"/>
          <p:nvPr/>
        </p:nvSpPr>
        <p:spPr>
          <a:xfrm>
            <a:off x="365725" y="1880425"/>
            <a:ext cx="115701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000">
                <a:solidFill>
                  <a:schemeClr val="dk1"/>
                </a:solidFill>
              </a:rPr>
              <a:t>Topic Models assign words to a selected number of topics based on their co-occurrence across documents</a:t>
            </a:r>
            <a:endParaRPr sz="2000">
              <a:solidFill>
                <a:schemeClr val="dk1"/>
              </a:solidFill>
            </a:endParaRPr>
          </a:p>
        </p:txBody>
      </p:sp>
      <p:sp>
        <p:nvSpPr>
          <p:cNvPr id="345" name="Google Shape;345;p37"/>
          <p:cNvSpPr txBox="1"/>
          <p:nvPr/>
        </p:nvSpPr>
        <p:spPr>
          <a:xfrm>
            <a:off x="2120325" y="2727025"/>
            <a:ext cx="10298100" cy="4464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360"/>
              </a:spcBef>
              <a:spcAft>
                <a:spcPts val="0"/>
              </a:spcAft>
              <a:buClr>
                <a:schemeClr val="dk1"/>
              </a:buClr>
              <a:buSzPts val="1700"/>
              <a:buChar char="-"/>
            </a:pPr>
            <a:r>
              <a:rPr lang="en-US" sz="1700">
                <a:solidFill>
                  <a:schemeClr val="dk1"/>
                </a:solidFill>
              </a:rPr>
              <a:t>Find an additional code demo with our r/nyc data using topic models in the user guide!</a:t>
            </a:r>
            <a:endParaRPr sz="700">
              <a:solidFill>
                <a:schemeClr val="dk1"/>
              </a:solidFill>
            </a:endParaRPr>
          </a:p>
        </p:txBody>
      </p:sp>
      <p:sp>
        <p:nvSpPr>
          <p:cNvPr id="346" name="Google Shape;346;p37"/>
          <p:cNvSpPr txBox="1"/>
          <p:nvPr/>
        </p:nvSpPr>
        <p:spPr>
          <a:xfrm>
            <a:off x="365725" y="945850"/>
            <a:ext cx="101334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000">
                <a:solidFill>
                  <a:schemeClr val="dk1"/>
                </a:solidFill>
              </a:rPr>
              <a:t>Unsupervised learning based on machine learning algorithms that </a:t>
            </a:r>
            <a:r>
              <a:rPr lang="en-US" sz="2000">
                <a:solidFill>
                  <a:schemeClr val="dk1"/>
                </a:solidFill>
              </a:rPr>
              <a:t>uncover</a:t>
            </a:r>
            <a:r>
              <a:rPr lang="en-US" sz="2000">
                <a:solidFill>
                  <a:schemeClr val="dk1"/>
                </a:solidFill>
              </a:rPr>
              <a:t> emergent clusters, patterns, and themes within text data without prior labels</a:t>
            </a:r>
            <a:endParaRPr sz="2000">
              <a:solidFill>
                <a:schemeClr val="dk1"/>
              </a:solidFill>
            </a:endParaRPr>
          </a:p>
        </p:txBody>
      </p:sp>
      <p:sp>
        <p:nvSpPr>
          <p:cNvPr id="347" name="Google Shape;347;p37"/>
          <p:cNvSpPr txBox="1"/>
          <p:nvPr>
            <p:ph idx="1" type="body"/>
          </p:nvPr>
        </p:nvSpPr>
        <p:spPr>
          <a:xfrm>
            <a:off x="8871400" y="3808513"/>
            <a:ext cx="2909100" cy="635100"/>
          </a:xfrm>
          <a:prstGeom prst="rect">
            <a:avLst/>
          </a:prstGeom>
        </p:spPr>
        <p:txBody>
          <a:bodyPr anchorCtr="0" anchor="t" bIns="45700" lIns="91425" spcFirstLastPara="1" rIns="91425" wrap="square" tIns="45700">
            <a:noAutofit/>
          </a:bodyPr>
          <a:lstStyle/>
          <a:p>
            <a:pPr indent="-317547" lvl="0" marL="457200" rtl="0" algn="l">
              <a:lnSpc>
                <a:spcPct val="115000"/>
              </a:lnSpc>
              <a:spcBef>
                <a:spcPts val="360"/>
              </a:spcBef>
              <a:spcAft>
                <a:spcPts val="0"/>
              </a:spcAft>
              <a:buClr>
                <a:schemeClr val="dk1"/>
              </a:buClr>
              <a:buSzPts val="1401"/>
              <a:buChar char="-"/>
            </a:pPr>
            <a:r>
              <a:rPr lang="en-US" sz="1795">
                <a:solidFill>
                  <a:schemeClr val="dk1"/>
                </a:solidFill>
              </a:rPr>
              <a:t>Effectively captures similarities &amp; word group concepts</a:t>
            </a:r>
            <a:endParaRPr sz="1795">
              <a:solidFill>
                <a:schemeClr val="dk1"/>
              </a:solidFill>
            </a:endParaRPr>
          </a:p>
        </p:txBody>
      </p:sp>
      <p:sp>
        <p:nvSpPr>
          <p:cNvPr id="348" name="Google Shape;348;p37"/>
          <p:cNvSpPr txBox="1"/>
          <p:nvPr>
            <p:ph idx="1" type="body"/>
          </p:nvPr>
        </p:nvSpPr>
        <p:spPr>
          <a:xfrm>
            <a:off x="8871400" y="5026300"/>
            <a:ext cx="2667600" cy="800700"/>
          </a:xfrm>
          <a:prstGeom prst="rect">
            <a:avLst/>
          </a:prstGeom>
        </p:spPr>
        <p:txBody>
          <a:bodyPr anchorCtr="0" anchor="t" bIns="45700" lIns="91425" spcFirstLastPara="1" rIns="91425" wrap="square" tIns="45700">
            <a:noAutofit/>
          </a:bodyPr>
          <a:lstStyle/>
          <a:p>
            <a:pPr indent="-316865" lvl="0" marL="457200" rtl="0" algn="l">
              <a:spcBef>
                <a:spcPts val="360"/>
              </a:spcBef>
              <a:spcAft>
                <a:spcPts val="0"/>
              </a:spcAft>
              <a:buClr>
                <a:schemeClr val="dk1"/>
              </a:buClr>
              <a:buSzPts val="1390"/>
              <a:buChar char="-"/>
            </a:pPr>
            <a:r>
              <a:rPr lang="en-US" sz="1720">
                <a:solidFill>
                  <a:schemeClr val="dk1"/>
                </a:solidFill>
              </a:rPr>
              <a:t>Famous for answering analogies such as “king - man + woman = queen”</a:t>
            </a:r>
            <a:endParaRPr sz="1720">
              <a:solidFill>
                <a:schemeClr val="dk1"/>
              </a:solidFill>
            </a:endParaRPr>
          </a:p>
        </p:txBody>
      </p:sp>
      <p:sp>
        <p:nvSpPr>
          <p:cNvPr id="349" name="Google Shape;349;p37"/>
          <p:cNvSpPr txBox="1"/>
          <p:nvPr/>
        </p:nvSpPr>
        <p:spPr>
          <a:xfrm>
            <a:off x="2120325" y="2327925"/>
            <a:ext cx="10967700" cy="4464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360"/>
              </a:spcBef>
              <a:spcAft>
                <a:spcPts val="0"/>
              </a:spcAft>
              <a:buClr>
                <a:schemeClr val="dk1"/>
              </a:buClr>
              <a:buSzPts val="1700"/>
              <a:buChar char="-"/>
            </a:pPr>
            <a:r>
              <a:rPr lang="en-US" sz="1700">
                <a:solidFill>
                  <a:schemeClr val="dk1"/>
                </a:solidFill>
              </a:rPr>
              <a:t>Efficient at identifying primary subjects, discussion points, named entities, etc. across a full corpus </a:t>
            </a:r>
            <a:endParaRPr sz="1700">
              <a:solidFill>
                <a:schemeClr val="dk1"/>
              </a:solidFill>
            </a:endParaRPr>
          </a:p>
        </p:txBody>
      </p:sp>
      <p:sp>
        <p:nvSpPr>
          <p:cNvPr id="350" name="Google Shape;350;p37"/>
          <p:cNvSpPr/>
          <p:nvPr/>
        </p:nvSpPr>
        <p:spPr>
          <a:xfrm>
            <a:off x="0" y="6701075"/>
            <a:ext cx="12192000" cy="1569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1" name="Google Shape;351;p37"/>
          <p:cNvPicPr preferRelativeResize="0"/>
          <p:nvPr/>
        </p:nvPicPr>
        <p:blipFill>
          <a:blip r:embed="rId3">
            <a:alphaModFix/>
          </a:blip>
          <a:stretch>
            <a:fillRect/>
          </a:stretch>
        </p:blipFill>
        <p:spPr>
          <a:xfrm>
            <a:off x="282475" y="3704125"/>
            <a:ext cx="8287300" cy="2996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8"/>
          <p:cNvSpPr/>
          <p:nvPr/>
        </p:nvSpPr>
        <p:spPr>
          <a:xfrm>
            <a:off x="5383375" y="2398075"/>
            <a:ext cx="6808500" cy="44010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8"/>
          <p:cNvSpPr txBox="1"/>
          <p:nvPr>
            <p:ph idx="1" type="body"/>
          </p:nvPr>
        </p:nvSpPr>
        <p:spPr>
          <a:xfrm>
            <a:off x="384700" y="1164675"/>
            <a:ext cx="7715700" cy="535200"/>
          </a:xfrm>
          <a:prstGeom prst="rect">
            <a:avLst/>
          </a:prstGeom>
        </p:spPr>
        <p:txBody>
          <a:bodyPr anchorCtr="0" anchor="t" bIns="45700" lIns="91425" spcFirstLastPara="1" rIns="91425" wrap="square" tIns="45700">
            <a:normAutofit/>
          </a:bodyPr>
          <a:lstStyle/>
          <a:p>
            <a:pPr indent="0" lvl="0" marL="0" rtl="0" algn="l">
              <a:spcBef>
                <a:spcPts val="360"/>
              </a:spcBef>
              <a:spcAft>
                <a:spcPts val="1600"/>
              </a:spcAft>
              <a:buNone/>
            </a:pPr>
            <a:r>
              <a:rPr lang="en-US">
                <a:solidFill>
                  <a:schemeClr val="dk1"/>
                </a:solidFill>
              </a:rPr>
              <a:t>Mapping connections between text across a corpus</a:t>
            </a:r>
            <a:endParaRPr>
              <a:solidFill>
                <a:schemeClr val="dk1"/>
              </a:solidFill>
            </a:endParaRPr>
          </a:p>
        </p:txBody>
      </p:sp>
      <p:sp>
        <p:nvSpPr>
          <p:cNvPr id="358" name="Google Shape;358;p38"/>
          <p:cNvSpPr txBox="1"/>
          <p:nvPr>
            <p:ph type="title"/>
          </p:nvPr>
        </p:nvSpPr>
        <p:spPr>
          <a:xfrm>
            <a:off x="310950" y="478975"/>
            <a:ext cx="115701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900"/>
              <a:t>Text Networks</a:t>
            </a:r>
            <a:endParaRPr sz="3900"/>
          </a:p>
        </p:txBody>
      </p:sp>
      <p:pic>
        <p:nvPicPr>
          <p:cNvPr id="359" name="Google Shape;359;p38"/>
          <p:cNvPicPr preferRelativeResize="0"/>
          <p:nvPr/>
        </p:nvPicPr>
        <p:blipFill>
          <a:blip r:embed="rId3">
            <a:alphaModFix/>
          </a:blip>
          <a:stretch>
            <a:fillRect/>
          </a:stretch>
        </p:blipFill>
        <p:spPr>
          <a:xfrm>
            <a:off x="4394425" y="1887870"/>
            <a:ext cx="7552049" cy="4666531"/>
          </a:xfrm>
          <a:prstGeom prst="rect">
            <a:avLst/>
          </a:prstGeom>
          <a:noFill/>
          <a:ln>
            <a:noFill/>
          </a:ln>
        </p:spPr>
      </p:pic>
      <p:sp>
        <p:nvSpPr>
          <p:cNvPr id="360" name="Google Shape;360;p38"/>
          <p:cNvSpPr txBox="1"/>
          <p:nvPr>
            <p:ph idx="1" type="body"/>
          </p:nvPr>
        </p:nvSpPr>
        <p:spPr>
          <a:xfrm>
            <a:off x="384700" y="1887875"/>
            <a:ext cx="3969000" cy="1504500"/>
          </a:xfrm>
          <a:prstGeom prst="rect">
            <a:avLst/>
          </a:prstGeom>
        </p:spPr>
        <p:txBody>
          <a:bodyPr anchorCtr="0" anchor="t" bIns="45700" lIns="91425" spcFirstLastPara="1" rIns="91425" wrap="square" tIns="45700">
            <a:normAutofit/>
          </a:bodyPr>
          <a:lstStyle/>
          <a:p>
            <a:pPr indent="0" lvl="0" marL="0" rtl="0" algn="l">
              <a:spcBef>
                <a:spcPts val="360"/>
              </a:spcBef>
              <a:spcAft>
                <a:spcPts val="1600"/>
              </a:spcAft>
              <a:buNone/>
            </a:pPr>
            <a:r>
              <a:rPr lang="en-US">
                <a:solidFill>
                  <a:schemeClr val="dk1"/>
                </a:solidFill>
              </a:rPr>
              <a:t>Variation in node/edge relationships </a:t>
            </a:r>
            <a:endParaRPr>
              <a:solidFill>
                <a:schemeClr val="dk1"/>
              </a:solidFill>
            </a:endParaRPr>
          </a:p>
        </p:txBody>
      </p:sp>
      <p:sp>
        <p:nvSpPr>
          <p:cNvPr id="361" name="Google Shape;361;p38"/>
          <p:cNvSpPr txBox="1"/>
          <p:nvPr>
            <p:ph idx="1" type="body"/>
          </p:nvPr>
        </p:nvSpPr>
        <p:spPr>
          <a:xfrm>
            <a:off x="384700" y="2812250"/>
            <a:ext cx="3476400" cy="828300"/>
          </a:xfrm>
          <a:prstGeom prst="rect">
            <a:avLst/>
          </a:prstGeom>
        </p:spPr>
        <p:txBody>
          <a:bodyPr anchorCtr="0" anchor="t" bIns="45700" lIns="91425" spcFirstLastPara="1" rIns="91425" wrap="square" tIns="45700">
            <a:normAutofit/>
          </a:bodyPr>
          <a:lstStyle/>
          <a:p>
            <a:pPr indent="-321627" lvl="0" marL="457200" rtl="0" algn="l">
              <a:spcBef>
                <a:spcPts val="360"/>
              </a:spcBef>
              <a:spcAft>
                <a:spcPts val="0"/>
              </a:spcAft>
              <a:buClr>
                <a:schemeClr val="dk1"/>
              </a:buClr>
              <a:buSzPts val="1465"/>
              <a:buChar char="-"/>
            </a:pPr>
            <a:r>
              <a:rPr lang="en-US" sz="2020">
                <a:solidFill>
                  <a:schemeClr val="dk1"/>
                </a:solidFill>
              </a:rPr>
              <a:t>Word co-</a:t>
            </a:r>
            <a:r>
              <a:rPr lang="en-US" sz="2020">
                <a:solidFill>
                  <a:schemeClr val="dk1"/>
                </a:solidFill>
              </a:rPr>
              <a:t>occurrence</a:t>
            </a:r>
            <a:r>
              <a:rPr lang="en-US" sz="2020">
                <a:solidFill>
                  <a:schemeClr val="dk1"/>
                </a:solidFill>
              </a:rPr>
              <a:t> across sentences</a:t>
            </a:r>
            <a:endParaRPr sz="2020">
              <a:solidFill>
                <a:schemeClr val="dk1"/>
              </a:solidFill>
            </a:endParaRPr>
          </a:p>
        </p:txBody>
      </p:sp>
      <p:sp>
        <p:nvSpPr>
          <p:cNvPr id="362" name="Google Shape;362;p38"/>
          <p:cNvSpPr txBox="1"/>
          <p:nvPr>
            <p:ph idx="1" type="body"/>
          </p:nvPr>
        </p:nvSpPr>
        <p:spPr>
          <a:xfrm>
            <a:off x="382350" y="3580375"/>
            <a:ext cx="3826200" cy="828300"/>
          </a:xfrm>
          <a:prstGeom prst="rect">
            <a:avLst/>
          </a:prstGeom>
        </p:spPr>
        <p:txBody>
          <a:bodyPr anchorCtr="0" anchor="t" bIns="45700" lIns="91425" spcFirstLastPara="1" rIns="91425" wrap="square" tIns="45700">
            <a:normAutofit/>
          </a:bodyPr>
          <a:lstStyle/>
          <a:p>
            <a:pPr indent="-317500" lvl="0" marL="457200" rtl="0" algn="l">
              <a:lnSpc>
                <a:spcPct val="95000"/>
              </a:lnSpc>
              <a:spcBef>
                <a:spcPts val="360"/>
              </a:spcBef>
              <a:spcAft>
                <a:spcPts val="0"/>
              </a:spcAft>
              <a:buClr>
                <a:schemeClr val="dk1"/>
              </a:buClr>
              <a:buSzPts val="1400"/>
              <a:buChar char="-"/>
            </a:pPr>
            <a:r>
              <a:rPr lang="en-US" sz="2000">
                <a:solidFill>
                  <a:schemeClr val="dk1"/>
                </a:solidFill>
              </a:rPr>
              <a:t>Subjects/name entities/etc. across documents</a:t>
            </a:r>
            <a:endParaRPr sz="2000">
              <a:solidFill>
                <a:schemeClr val="dk1"/>
              </a:solidFill>
            </a:endParaRPr>
          </a:p>
        </p:txBody>
      </p:sp>
      <p:sp>
        <p:nvSpPr>
          <p:cNvPr id="363" name="Google Shape;363;p38"/>
          <p:cNvSpPr txBox="1"/>
          <p:nvPr>
            <p:ph idx="1" type="body"/>
          </p:nvPr>
        </p:nvSpPr>
        <p:spPr>
          <a:xfrm>
            <a:off x="384700" y="4251975"/>
            <a:ext cx="5035800" cy="828300"/>
          </a:xfrm>
          <a:prstGeom prst="rect">
            <a:avLst/>
          </a:prstGeom>
        </p:spPr>
        <p:txBody>
          <a:bodyPr anchorCtr="0" anchor="t" bIns="45700" lIns="91425" spcFirstLastPara="1" rIns="91425" wrap="square" tIns="45700">
            <a:normAutofit/>
          </a:bodyPr>
          <a:lstStyle/>
          <a:p>
            <a:pPr indent="-317500" lvl="0" marL="457200" rtl="0" algn="l">
              <a:spcBef>
                <a:spcPts val="360"/>
              </a:spcBef>
              <a:spcAft>
                <a:spcPts val="0"/>
              </a:spcAft>
              <a:buClr>
                <a:schemeClr val="dk1"/>
              </a:buClr>
              <a:buSzPts val="1400"/>
              <a:buChar char="-"/>
            </a:pPr>
            <a:r>
              <a:rPr lang="en-US" sz="2000">
                <a:solidFill>
                  <a:schemeClr val="dk1"/>
                </a:solidFill>
              </a:rPr>
              <a:t>Relationship ties across users </a:t>
            </a:r>
            <a:endParaRPr sz="2000">
              <a:solidFill>
                <a:schemeClr val="dk1"/>
              </a:solidFill>
            </a:endParaRPr>
          </a:p>
        </p:txBody>
      </p:sp>
      <p:sp>
        <p:nvSpPr>
          <p:cNvPr id="364" name="Google Shape;364;p38"/>
          <p:cNvSpPr txBox="1"/>
          <p:nvPr>
            <p:ph idx="1" type="body"/>
          </p:nvPr>
        </p:nvSpPr>
        <p:spPr>
          <a:xfrm>
            <a:off x="382350" y="4965700"/>
            <a:ext cx="3826200" cy="15045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1600"/>
              </a:spcAft>
              <a:buSzPts val="852"/>
              <a:buNone/>
            </a:pPr>
            <a:r>
              <a:rPr lang="en-US" sz="2160">
                <a:solidFill>
                  <a:schemeClr val="dk1"/>
                </a:solidFill>
              </a:rPr>
              <a:t>Particularly effective at identifying subcommunities across large text-based digital platforms </a:t>
            </a:r>
            <a:endParaRPr sz="216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9"/>
          <p:cNvSpPr/>
          <p:nvPr/>
        </p:nvSpPr>
        <p:spPr>
          <a:xfrm>
            <a:off x="466050" y="2911200"/>
            <a:ext cx="11136900" cy="38946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9"/>
          <p:cNvSpPr txBox="1"/>
          <p:nvPr>
            <p:ph idx="1" type="body"/>
          </p:nvPr>
        </p:nvSpPr>
        <p:spPr>
          <a:xfrm>
            <a:off x="466038" y="1265988"/>
            <a:ext cx="10530000" cy="6858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sz="2200">
                <a:solidFill>
                  <a:schemeClr val="dk1"/>
                </a:solidFill>
              </a:rPr>
              <a:t>How does the distribution of survey answers change with slight variation in the question text? </a:t>
            </a:r>
            <a:endParaRPr sz="2200">
              <a:solidFill>
                <a:schemeClr val="dk1"/>
              </a:solidFill>
            </a:endParaRPr>
          </a:p>
        </p:txBody>
      </p:sp>
      <p:sp>
        <p:nvSpPr>
          <p:cNvPr id="371" name="Google Shape;371;p39"/>
          <p:cNvSpPr txBox="1"/>
          <p:nvPr>
            <p:ph type="title"/>
          </p:nvPr>
        </p:nvSpPr>
        <p:spPr>
          <a:xfrm>
            <a:off x="466050" y="503300"/>
            <a:ext cx="4148100" cy="685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900"/>
              <a:t>Causal</a:t>
            </a:r>
            <a:r>
              <a:rPr lang="en-US" sz="3900"/>
              <a:t> Analysis</a:t>
            </a:r>
            <a:endParaRPr sz="3900"/>
          </a:p>
        </p:txBody>
      </p:sp>
      <p:pic>
        <p:nvPicPr>
          <p:cNvPr id="372" name="Google Shape;372;p39"/>
          <p:cNvPicPr preferRelativeResize="0"/>
          <p:nvPr/>
        </p:nvPicPr>
        <p:blipFill>
          <a:blip r:embed="rId3">
            <a:alphaModFix/>
          </a:blip>
          <a:stretch>
            <a:fillRect/>
          </a:stretch>
        </p:blipFill>
        <p:spPr>
          <a:xfrm>
            <a:off x="1173150" y="2806800"/>
            <a:ext cx="9666826" cy="3999000"/>
          </a:xfrm>
          <a:prstGeom prst="rect">
            <a:avLst/>
          </a:prstGeom>
          <a:noFill/>
          <a:ln>
            <a:noFill/>
          </a:ln>
        </p:spPr>
      </p:pic>
      <p:sp>
        <p:nvSpPr>
          <p:cNvPr id="373" name="Google Shape;373;p39"/>
          <p:cNvSpPr txBox="1"/>
          <p:nvPr>
            <p:ph idx="1" type="body"/>
          </p:nvPr>
        </p:nvSpPr>
        <p:spPr>
          <a:xfrm>
            <a:off x="466050" y="2088588"/>
            <a:ext cx="11571900" cy="685800"/>
          </a:xfrm>
          <a:prstGeom prst="rect">
            <a:avLst/>
          </a:prstGeom>
        </p:spPr>
        <p:txBody>
          <a:bodyPr anchorCtr="0" anchor="t" bIns="45700" lIns="91425" spcFirstLastPara="1" rIns="91425" wrap="square" tIns="45700">
            <a:noAutofit/>
          </a:bodyPr>
          <a:lstStyle/>
          <a:p>
            <a:pPr indent="0" lvl="0" marL="0" rtl="0" algn="l">
              <a:lnSpc>
                <a:spcPct val="95000"/>
              </a:lnSpc>
              <a:spcBef>
                <a:spcPts val="360"/>
              </a:spcBef>
              <a:spcAft>
                <a:spcPts val="1600"/>
              </a:spcAft>
              <a:buSzPts val="1018"/>
              <a:buNone/>
            </a:pPr>
            <a:r>
              <a:rPr lang="en-US" sz="2242">
                <a:solidFill>
                  <a:schemeClr val="dk1"/>
                </a:solidFill>
              </a:rPr>
              <a:t>How can text be used within matching to minimize </a:t>
            </a:r>
            <a:r>
              <a:rPr lang="en-US" sz="2242">
                <a:solidFill>
                  <a:schemeClr val="dk1"/>
                </a:solidFill>
              </a:rPr>
              <a:t>confounding</a:t>
            </a:r>
            <a:r>
              <a:rPr lang="en-US" sz="2242">
                <a:solidFill>
                  <a:schemeClr val="dk1"/>
                </a:solidFill>
              </a:rPr>
              <a:t> factors between natural </a:t>
            </a:r>
            <a:r>
              <a:rPr lang="en-US" sz="2242">
                <a:solidFill>
                  <a:schemeClr val="dk1"/>
                </a:solidFill>
              </a:rPr>
              <a:t>experiment</a:t>
            </a:r>
            <a:r>
              <a:rPr lang="en-US" sz="2242">
                <a:solidFill>
                  <a:schemeClr val="dk1"/>
                </a:solidFill>
              </a:rPr>
              <a:t> groups? </a:t>
            </a:r>
            <a:r>
              <a:rPr lang="en-US" sz="2242">
                <a:solidFill>
                  <a:schemeClr val="dk1"/>
                </a:solidFill>
              </a:rPr>
              <a:t> </a:t>
            </a:r>
            <a:endParaRPr sz="2242">
              <a:solidFill>
                <a:schemeClr val="dk1"/>
              </a:solidFill>
            </a:endParaRPr>
          </a:p>
        </p:txBody>
      </p:sp>
      <p:sp>
        <p:nvSpPr>
          <p:cNvPr id="374" name="Google Shape;374;p39"/>
          <p:cNvSpPr txBox="1"/>
          <p:nvPr>
            <p:ph idx="1" type="body"/>
          </p:nvPr>
        </p:nvSpPr>
        <p:spPr>
          <a:xfrm>
            <a:off x="4760450" y="580200"/>
            <a:ext cx="5435100" cy="6858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a:solidFill>
                  <a:schemeClr val="dk1"/>
                </a:solidFill>
              </a:rPr>
              <a:t>Text as treatment vs. Text as outcome</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0"/>
          <p:cNvSpPr/>
          <p:nvPr/>
        </p:nvSpPr>
        <p:spPr>
          <a:xfrm>
            <a:off x="5173250" y="695850"/>
            <a:ext cx="6826800" cy="57450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0"/>
          <p:cNvSpPr txBox="1"/>
          <p:nvPr>
            <p:ph idx="1" type="body"/>
          </p:nvPr>
        </p:nvSpPr>
        <p:spPr>
          <a:xfrm>
            <a:off x="343500" y="1539800"/>
            <a:ext cx="4141800" cy="1010100"/>
          </a:xfrm>
          <a:prstGeom prst="rect">
            <a:avLst/>
          </a:prstGeom>
        </p:spPr>
        <p:txBody>
          <a:bodyPr anchorCtr="0" anchor="t" bIns="45700" lIns="91425" spcFirstLastPara="1" rIns="91425" wrap="square" tIns="45700">
            <a:noAutofit/>
          </a:bodyPr>
          <a:lstStyle/>
          <a:p>
            <a:pPr indent="0" lvl="0" marL="0" rtl="0" algn="l">
              <a:lnSpc>
                <a:spcPct val="105000"/>
              </a:lnSpc>
              <a:spcBef>
                <a:spcPts val="360"/>
              </a:spcBef>
              <a:spcAft>
                <a:spcPts val="1600"/>
              </a:spcAft>
              <a:buSzPts val="852"/>
              <a:buNone/>
            </a:pPr>
            <a:r>
              <a:rPr lang="en-US" sz="2360">
                <a:solidFill>
                  <a:schemeClr val="dk1"/>
                </a:solidFill>
              </a:rPr>
              <a:t>Text data is a </a:t>
            </a:r>
            <a:r>
              <a:rPr lang="en-US" sz="2360">
                <a:solidFill>
                  <a:schemeClr val="dk1"/>
                </a:solidFill>
              </a:rPr>
              <a:t>fundamentally</a:t>
            </a:r>
            <a:r>
              <a:rPr lang="en-US" sz="2360">
                <a:solidFill>
                  <a:schemeClr val="dk1"/>
                </a:solidFill>
              </a:rPr>
              <a:t> social product and is therefore embedded within structural inequities </a:t>
            </a:r>
            <a:endParaRPr sz="2360">
              <a:solidFill>
                <a:schemeClr val="dk1"/>
              </a:solidFill>
            </a:endParaRPr>
          </a:p>
        </p:txBody>
      </p:sp>
      <p:sp>
        <p:nvSpPr>
          <p:cNvPr id="381" name="Google Shape;381;p40"/>
          <p:cNvSpPr txBox="1"/>
          <p:nvPr>
            <p:ph type="title"/>
          </p:nvPr>
        </p:nvSpPr>
        <p:spPr>
          <a:xfrm>
            <a:off x="343500" y="614025"/>
            <a:ext cx="42168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Ethics Within NLP</a:t>
            </a:r>
            <a:endParaRPr/>
          </a:p>
        </p:txBody>
      </p:sp>
      <p:pic>
        <p:nvPicPr>
          <p:cNvPr id="382" name="Google Shape;382;p40"/>
          <p:cNvPicPr preferRelativeResize="0"/>
          <p:nvPr/>
        </p:nvPicPr>
        <p:blipFill>
          <a:blip r:embed="rId3">
            <a:alphaModFix/>
          </a:blip>
          <a:stretch>
            <a:fillRect/>
          </a:stretch>
        </p:blipFill>
        <p:spPr>
          <a:xfrm>
            <a:off x="5173250" y="1169675"/>
            <a:ext cx="6826726" cy="4765325"/>
          </a:xfrm>
          <a:prstGeom prst="rect">
            <a:avLst/>
          </a:prstGeom>
          <a:noFill/>
          <a:ln>
            <a:noFill/>
          </a:ln>
        </p:spPr>
      </p:pic>
      <p:sp>
        <p:nvSpPr>
          <p:cNvPr id="383" name="Google Shape;383;p40"/>
          <p:cNvSpPr txBox="1"/>
          <p:nvPr>
            <p:ph idx="1" type="body"/>
          </p:nvPr>
        </p:nvSpPr>
        <p:spPr>
          <a:xfrm>
            <a:off x="381000" y="4843075"/>
            <a:ext cx="4462500" cy="10101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SzPts val="688"/>
              <a:buNone/>
            </a:pPr>
            <a:r>
              <a:rPr lang="en-US" sz="2300">
                <a:solidFill>
                  <a:schemeClr val="dk1"/>
                </a:solidFill>
              </a:rPr>
              <a:t>Unfortunately much ethical conversation in ML/NLP only is spotlighted after problems are retroactively discovered </a:t>
            </a:r>
            <a:endParaRPr sz="2300">
              <a:solidFill>
                <a:schemeClr val="dk1"/>
              </a:solidFill>
            </a:endParaRPr>
          </a:p>
        </p:txBody>
      </p:sp>
      <p:sp>
        <p:nvSpPr>
          <p:cNvPr id="384" name="Google Shape;384;p40"/>
          <p:cNvSpPr txBox="1"/>
          <p:nvPr>
            <p:ph idx="1" type="body"/>
          </p:nvPr>
        </p:nvSpPr>
        <p:spPr>
          <a:xfrm>
            <a:off x="381000" y="3442475"/>
            <a:ext cx="4462500" cy="10101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SzPts val="935"/>
              <a:buNone/>
            </a:pPr>
            <a:r>
              <a:rPr lang="en-US" sz="2340">
                <a:solidFill>
                  <a:schemeClr val="dk1"/>
                </a:solidFill>
              </a:rPr>
              <a:t>Ability to rei</a:t>
            </a:r>
            <a:r>
              <a:rPr lang="en-US" sz="2340">
                <a:solidFill>
                  <a:schemeClr val="dk1"/>
                </a:solidFill>
              </a:rPr>
              <a:t>nforce</a:t>
            </a:r>
            <a:r>
              <a:rPr lang="en-US" sz="2340">
                <a:solidFill>
                  <a:schemeClr val="dk1"/>
                </a:solidFill>
              </a:rPr>
              <a:t> discimination, stereotypes, bias </a:t>
            </a:r>
            <a:endParaRPr sz="234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1"/>
          <p:cNvSpPr txBox="1"/>
          <p:nvPr>
            <p:ph type="title"/>
          </p:nvPr>
        </p:nvSpPr>
        <p:spPr>
          <a:xfrm>
            <a:off x="474725" y="768675"/>
            <a:ext cx="5889300" cy="46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990"/>
              <a:buFont typeface="Arial"/>
              <a:buNone/>
            </a:pPr>
            <a:r>
              <a:rPr lang="en-US" sz="3530"/>
              <a:t>Core Ethical Considerations</a:t>
            </a:r>
            <a:endParaRPr sz="3530"/>
          </a:p>
          <a:p>
            <a:pPr indent="0" lvl="0" marL="0" rtl="0" algn="l">
              <a:spcBef>
                <a:spcPts val="0"/>
              </a:spcBef>
              <a:spcAft>
                <a:spcPts val="0"/>
              </a:spcAft>
              <a:buSzPts val="990"/>
              <a:buNone/>
            </a:pPr>
            <a:r>
              <a:t/>
            </a:r>
            <a:endParaRPr sz="3330"/>
          </a:p>
        </p:txBody>
      </p:sp>
      <p:sp>
        <p:nvSpPr>
          <p:cNvPr id="390" name="Google Shape;390;p41"/>
          <p:cNvSpPr txBox="1"/>
          <p:nvPr>
            <p:ph idx="1" type="body"/>
          </p:nvPr>
        </p:nvSpPr>
        <p:spPr>
          <a:xfrm>
            <a:off x="683775" y="2411450"/>
            <a:ext cx="10688100" cy="5823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Clr>
                <a:schemeClr val="dk1"/>
              </a:buClr>
              <a:buSzPts val="1800"/>
              <a:buChar char="-"/>
            </a:pPr>
            <a:r>
              <a:rPr lang="en-US">
                <a:solidFill>
                  <a:schemeClr val="dk1"/>
                </a:solidFill>
              </a:rPr>
              <a:t>What are expectations of user autonomy, privacy, informed consent? </a:t>
            </a:r>
            <a:endParaRPr>
              <a:solidFill>
                <a:schemeClr val="dk1"/>
              </a:solidFill>
            </a:endParaRPr>
          </a:p>
        </p:txBody>
      </p:sp>
      <p:sp>
        <p:nvSpPr>
          <p:cNvPr id="391" name="Google Shape;391;p41"/>
          <p:cNvSpPr txBox="1"/>
          <p:nvPr>
            <p:ph idx="1" type="body"/>
          </p:nvPr>
        </p:nvSpPr>
        <p:spPr>
          <a:xfrm>
            <a:off x="683775" y="3988325"/>
            <a:ext cx="11310000" cy="582300"/>
          </a:xfrm>
          <a:prstGeom prst="rect">
            <a:avLst/>
          </a:prstGeom>
        </p:spPr>
        <p:txBody>
          <a:bodyPr anchorCtr="0" anchor="t" bIns="45700" lIns="91425" spcFirstLastPara="1" rIns="91425" wrap="square" tIns="45700">
            <a:noAutofit/>
          </a:bodyPr>
          <a:lstStyle/>
          <a:p>
            <a:pPr indent="-342582" lvl="0" marL="457200" rtl="0" algn="l">
              <a:spcBef>
                <a:spcPts val="360"/>
              </a:spcBef>
              <a:spcAft>
                <a:spcPts val="0"/>
              </a:spcAft>
              <a:buClr>
                <a:schemeClr val="dk1"/>
              </a:buClr>
              <a:buSzPts val="1795"/>
              <a:buChar char="-"/>
            </a:pPr>
            <a:r>
              <a:rPr lang="en-US" sz="2260">
                <a:solidFill>
                  <a:schemeClr val="dk1"/>
                </a:solidFill>
              </a:rPr>
              <a:t>How does the traditional relationship change between researcher and participants? </a:t>
            </a:r>
            <a:r>
              <a:rPr lang="en-US" sz="2260">
                <a:solidFill>
                  <a:schemeClr val="dk1"/>
                </a:solidFill>
              </a:rPr>
              <a:t> </a:t>
            </a:r>
            <a:endParaRPr sz="2260">
              <a:solidFill>
                <a:schemeClr val="dk1"/>
              </a:solidFill>
            </a:endParaRPr>
          </a:p>
        </p:txBody>
      </p:sp>
      <p:sp>
        <p:nvSpPr>
          <p:cNvPr id="392" name="Google Shape;392;p41"/>
          <p:cNvSpPr txBox="1"/>
          <p:nvPr>
            <p:ph idx="1" type="body"/>
          </p:nvPr>
        </p:nvSpPr>
        <p:spPr>
          <a:xfrm>
            <a:off x="683775" y="2978225"/>
            <a:ext cx="10688100" cy="10101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Clr>
                <a:schemeClr val="dk1"/>
              </a:buClr>
              <a:buSzPts val="1800"/>
              <a:buChar char="-"/>
            </a:pPr>
            <a:r>
              <a:rPr lang="en-US">
                <a:solidFill>
                  <a:schemeClr val="dk1"/>
                </a:solidFill>
              </a:rPr>
              <a:t>What vulnerabilities are associated within the text and what are the risks towards individual harm? </a:t>
            </a:r>
            <a:endParaRPr>
              <a:solidFill>
                <a:schemeClr val="dk1"/>
              </a:solidFill>
            </a:endParaRPr>
          </a:p>
        </p:txBody>
      </p:sp>
      <p:sp>
        <p:nvSpPr>
          <p:cNvPr id="393" name="Google Shape;393;p41"/>
          <p:cNvSpPr txBox="1"/>
          <p:nvPr>
            <p:ph idx="1" type="body"/>
          </p:nvPr>
        </p:nvSpPr>
        <p:spPr>
          <a:xfrm>
            <a:off x="683775" y="5450275"/>
            <a:ext cx="6656400" cy="6858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Clr>
                <a:schemeClr val="dk1"/>
              </a:buClr>
              <a:buSzPts val="1800"/>
              <a:buChar char="-"/>
            </a:pPr>
            <a:r>
              <a:rPr lang="en-US">
                <a:solidFill>
                  <a:schemeClr val="dk1"/>
                </a:solidFill>
              </a:rPr>
              <a:t>De-identification/</a:t>
            </a:r>
            <a:r>
              <a:rPr lang="en-US">
                <a:solidFill>
                  <a:schemeClr val="dk1"/>
                </a:solidFill>
              </a:rPr>
              <a:t>anonymity</a:t>
            </a:r>
            <a:r>
              <a:rPr lang="en-US">
                <a:solidFill>
                  <a:schemeClr val="dk1"/>
                </a:solidFill>
              </a:rPr>
              <a:t>/paraphrasing</a:t>
            </a:r>
            <a:endParaRPr>
              <a:solidFill>
                <a:schemeClr val="dk1"/>
              </a:solidFill>
            </a:endParaRPr>
          </a:p>
        </p:txBody>
      </p:sp>
      <p:sp>
        <p:nvSpPr>
          <p:cNvPr id="394" name="Google Shape;394;p41"/>
          <p:cNvSpPr txBox="1"/>
          <p:nvPr>
            <p:ph idx="1" type="body"/>
          </p:nvPr>
        </p:nvSpPr>
        <p:spPr>
          <a:xfrm>
            <a:off x="7462025" y="5450275"/>
            <a:ext cx="2836800" cy="6858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Clr>
                <a:schemeClr val="dk1"/>
              </a:buClr>
              <a:buSzPts val="1800"/>
              <a:buChar char="-"/>
            </a:pPr>
            <a:r>
              <a:rPr lang="en-US">
                <a:solidFill>
                  <a:schemeClr val="dk1"/>
                </a:solidFill>
              </a:rPr>
              <a:t>Data privacy</a:t>
            </a:r>
            <a:endParaRPr>
              <a:solidFill>
                <a:schemeClr val="dk1"/>
              </a:solidFill>
            </a:endParaRPr>
          </a:p>
        </p:txBody>
      </p:sp>
      <p:sp>
        <p:nvSpPr>
          <p:cNvPr id="395" name="Google Shape;395;p41"/>
          <p:cNvSpPr txBox="1"/>
          <p:nvPr>
            <p:ph idx="1" type="body"/>
          </p:nvPr>
        </p:nvSpPr>
        <p:spPr>
          <a:xfrm>
            <a:off x="683775" y="6032575"/>
            <a:ext cx="6219600" cy="685800"/>
          </a:xfrm>
          <a:prstGeom prst="rect">
            <a:avLst/>
          </a:prstGeom>
        </p:spPr>
        <p:txBody>
          <a:bodyPr anchorCtr="0" anchor="t" bIns="45700" lIns="91425" spcFirstLastPara="1" rIns="91425" wrap="square" tIns="45700">
            <a:noAutofit/>
          </a:bodyPr>
          <a:lstStyle/>
          <a:p>
            <a:pPr indent="-351155" lvl="0" marL="457200" rtl="0" algn="l">
              <a:lnSpc>
                <a:spcPct val="95000"/>
              </a:lnSpc>
              <a:spcBef>
                <a:spcPts val="360"/>
              </a:spcBef>
              <a:spcAft>
                <a:spcPts val="0"/>
              </a:spcAft>
              <a:buClr>
                <a:schemeClr val="dk1"/>
              </a:buClr>
              <a:buSzPts val="1930"/>
              <a:buChar char="-"/>
            </a:pPr>
            <a:r>
              <a:rPr lang="en-US" sz="2440">
                <a:solidFill>
                  <a:schemeClr val="dk1"/>
                </a:solidFill>
              </a:rPr>
              <a:t>User agency/community participation</a:t>
            </a:r>
            <a:endParaRPr sz="2440">
              <a:solidFill>
                <a:schemeClr val="dk1"/>
              </a:solidFill>
            </a:endParaRPr>
          </a:p>
        </p:txBody>
      </p:sp>
      <p:sp>
        <p:nvSpPr>
          <p:cNvPr id="396" name="Google Shape;396;p41"/>
          <p:cNvSpPr txBox="1"/>
          <p:nvPr>
            <p:ph idx="1" type="body"/>
          </p:nvPr>
        </p:nvSpPr>
        <p:spPr>
          <a:xfrm>
            <a:off x="407225" y="1356300"/>
            <a:ext cx="11586600" cy="1010100"/>
          </a:xfrm>
          <a:prstGeom prst="rect">
            <a:avLst/>
          </a:prstGeom>
        </p:spPr>
        <p:txBody>
          <a:bodyPr anchorCtr="0" anchor="t" bIns="45700" lIns="91425" spcFirstLastPara="1" rIns="91425" wrap="square" tIns="45700">
            <a:normAutofit/>
          </a:bodyPr>
          <a:lstStyle/>
          <a:p>
            <a:pPr indent="0" lvl="0" marL="0" rtl="0" algn="l">
              <a:spcBef>
                <a:spcPts val="360"/>
              </a:spcBef>
              <a:spcAft>
                <a:spcPts val="1600"/>
              </a:spcAft>
              <a:buNone/>
            </a:pPr>
            <a:r>
              <a:rPr lang="en-US">
                <a:solidFill>
                  <a:schemeClr val="dk1"/>
                </a:solidFill>
              </a:rPr>
              <a:t>Digital trace data/computational methods present comparatively novel ethical concerns </a:t>
            </a:r>
            <a:endParaRPr>
              <a:solidFill>
                <a:schemeClr val="dk1"/>
              </a:solidFill>
            </a:endParaRPr>
          </a:p>
        </p:txBody>
      </p:sp>
      <p:sp>
        <p:nvSpPr>
          <p:cNvPr id="397" name="Google Shape;397;p41"/>
          <p:cNvSpPr txBox="1"/>
          <p:nvPr>
            <p:ph idx="1" type="body"/>
          </p:nvPr>
        </p:nvSpPr>
        <p:spPr>
          <a:xfrm>
            <a:off x="474725" y="4776750"/>
            <a:ext cx="7134600" cy="4674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sz="2500">
                <a:solidFill>
                  <a:schemeClr val="dk1"/>
                </a:solidFill>
              </a:rPr>
              <a:t>Taking proactive actions as researchers around: </a:t>
            </a:r>
            <a:endParaRPr sz="25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2"/>
          <p:cNvSpPr txBox="1"/>
          <p:nvPr>
            <p:ph idx="1" type="body"/>
          </p:nvPr>
        </p:nvSpPr>
        <p:spPr>
          <a:xfrm>
            <a:off x="591825" y="2688275"/>
            <a:ext cx="10932000" cy="9789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Clr>
                <a:schemeClr val="dk1"/>
              </a:buClr>
              <a:buSzPts val="688"/>
              <a:buFont typeface="Arial"/>
              <a:buNone/>
            </a:pPr>
            <a:r>
              <a:rPr lang="en-US" sz="2200">
                <a:solidFill>
                  <a:schemeClr val="dk1"/>
                </a:solidFill>
              </a:rPr>
              <a:t>While NLP tools grow in capability to handle complex language phenomena, the resources to use said methods are often open-sourced and increasingly accessible for a general audience  </a:t>
            </a:r>
            <a:endParaRPr sz="2200">
              <a:solidFill>
                <a:schemeClr val="dk1"/>
              </a:solidFill>
            </a:endParaRPr>
          </a:p>
          <a:p>
            <a:pPr indent="0" lvl="0" marL="0" rtl="0" algn="l">
              <a:lnSpc>
                <a:spcPct val="95000"/>
              </a:lnSpc>
              <a:spcBef>
                <a:spcPts val="1600"/>
              </a:spcBef>
              <a:spcAft>
                <a:spcPts val="1600"/>
              </a:spcAft>
              <a:buSzPts val="688"/>
              <a:buNone/>
            </a:pPr>
            <a:r>
              <a:t/>
            </a:r>
            <a:endParaRPr sz="1500"/>
          </a:p>
        </p:txBody>
      </p:sp>
      <p:sp>
        <p:nvSpPr>
          <p:cNvPr id="403" name="Google Shape;403;p42"/>
          <p:cNvSpPr txBox="1"/>
          <p:nvPr>
            <p:ph type="title"/>
          </p:nvPr>
        </p:nvSpPr>
        <p:spPr>
          <a:xfrm>
            <a:off x="474675" y="699075"/>
            <a:ext cx="115701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Future Directions / Conclusions</a:t>
            </a:r>
            <a:endParaRPr/>
          </a:p>
        </p:txBody>
      </p:sp>
      <p:sp>
        <p:nvSpPr>
          <p:cNvPr id="404" name="Google Shape;404;p42"/>
          <p:cNvSpPr txBox="1"/>
          <p:nvPr/>
        </p:nvSpPr>
        <p:spPr>
          <a:xfrm>
            <a:off x="591825" y="1685900"/>
            <a:ext cx="109320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400">
                <a:solidFill>
                  <a:schemeClr val="dk1"/>
                </a:solidFill>
              </a:rPr>
              <a:t>The </a:t>
            </a:r>
            <a:r>
              <a:rPr lang="en-US" sz="2400">
                <a:solidFill>
                  <a:schemeClr val="dk1"/>
                </a:solidFill>
              </a:rPr>
              <a:t>abundance</a:t>
            </a:r>
            <a:r>
              <a:rPr lang="en-US" sz="2400">
                <a:solidFill>
                  <a:schemeClr val="dk1"/>
                </a:solidFill>
              </a:rPr>
              <a:t> of digitized text is only growing across platforms and topics </a:t>
            </a:r>
            <a:endParaRPr sz="2400">
              <a:solidFill>
                <a:schemeClr val="dk1"/>
              </a:solidFill>
            </a:endParaRPr>
          </a:p>
        </p:txBody>
      </p:sp>
      <p:sp>
        <p:nvSpPr>
          <p:cNvPr id="405" name="Google Shape;405;p42"/>
          <p:cNvSpPr txBox="1"/>
          <p:nvPr>
            <p:ph idx="1" type="body"/>
          </p:nvPr>
        </p:nvSpPr>
        <p:spPr>
          <a:xfrm>
            <a:off x="522075" y="6125050"/>
            <a:ext cx="11475300" cy="978900"/>
          </a:xfrm>
          <a:prstGeom prst="rect">
            <a:avLst/>
          </a:prstGeom>
        </p:spPr>
        <p:txBody>
          <a:bodyPr anchorCtr="0" anchor="t" bIns="45700" lIns="91425" spcFirstLastPara="1" rIns="91425" wrap="square" tIns="45700">
            <a:noAutofit/>
          </a:bodyPr>
          <a:lstStyle/>
          <a:p>
            <a:pPr indent="0" lvl="0" marL="0" rtl="0" algn="l">
              <a:lnSpc>
                <a:spcPct val="105000"/>
              </a:lnSpc>
              <a:spcBef>
                <a:spcPts val="360"/>
              </a:spcBef>
              <a:spcAft>
                <a:spcPts val="0"/>
              </a:spcAft>
              <a:buSzPts val="935"/>
              <a:buNone/>
            </a:pPr>
            <a:r>
              <a:rPr b="1" lang="en-US" sz="2431">
                <a:solidFill>
                  <a:schemeClr val="dk1"/>
                </a:solidFill>
              </a:rPr>
              <a:t>I hope this workshop may be a source of inspiration for your own research!</a:t>
            </a:r>
            <a:endParaRPr b="1" sz="2431">
              <a:solidFill>
                <a:schemeClr val="dk1"/>
              </a:solidFill>
            </a:endParaRPr>
          </a:p>
          <a:p>
            <a:pPr indent="0" lvl="0" marL="0" rtl="0" algn="l">
              <a:lnSpc>
                <a:spcPct val="105000"/>
              </a:lnSpc>
              <a:spcBef>
                <a:spcPts val="1600"/>
              </a:spcBef>
              <a:spcAft>
                <a:spcPts val="1600"/>
              </a:spcAft>
              <a:buSzPts val="935"/>
              <a:buNone/>
            </a:pPr>
            <a:r>
              <a:t/>
            </a:r>
            <a:endParaRPr sz="2040"/>
          </a:p>
        </p:txBody>
      </p:sp>
      <p:sp>
        <p:nvSpPr>
          <p:cNvPr id="406" name="Google Shape;406;p42"/>
          <p:cNvSpPr txBox="1"/>
          <p:nvPr>
            <p:ph idx="1" type="body"/>
          </p:nvPr>
        </p:nvSpPr>
        <p:spPr>
          <a:xfrm>
            <a:off x="591825" y="4970575"/>
            <a:ext cx="10697700" cy="978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SzPts val="770"/>
              <a:buNone/>
            </a:pPr>
            <a:r>
              <a:rPr lang="en-US" sz="2380">
                <a:solidFill>
                  <a:schemeClr val="dk1"/>
                </a:solidFill>
              </a:rPr>
              <a:t>Social scientists are in a unique position to address essential questions with text data given our disciplinary perspectives </a:t>
            </a:r>
            <a:endParaRPr sz="2380">
              <a:solidFill>
                <a:schemeClr val="dk1"/>
              </a:solidFill>
            </a:endParaRPr>
          </a:p>
          <a:p>
            <a:pPr indent="0" lvl="0" marL="0" rtl="0" algn="l">
              <a:spcBef>
                <a:spcPts val="1600"/>
              </a:spcBef>
              <a:spcAft>
                <a:spcPts val="1600"/>
              </a:spcAft>
              <a:buSzPts val="770"/>
              <a:buNone/>
            </a:pPr>
            <a:r>
              <a:t/>
            </a:r>
            <a:endParaRPr sz="1679"/>
          </a:p>
        </p:txBody>
      </p:sp>
      <p:sp>
        <p:nvSpPr>
          <p:cNvPr id="407" name="Google Shape;407;p42"/>
          <p:cNvSpPr txBox="1"/>
          <p:nvPr>
            <p:ph idx="1" type="body"/>
          </p:nvPr>
        </p:nvSpPr>
        <p:spPr>
          <a:xfrm>
            <a:off x="591825" y="4222675"/>
            <a:ext cx="11571900" cy="637800"/>
          </a:xfrm>
          <a:prstGeom prst="rect">
            <a:avLst/>
          </a:prstGeom>
        </p:spPr>
        <p:txBody>
          <a:bodyPr anchorCtr="0" anchor="t" bIns="45700" lIns="91425" spcFirstLastPara="1" rIns="91425" wrap="square" tIns="45700">
            <a:noAutofit/>
          </a:bodyPr>
          <a:lstStyle/>
          <a:p>
            <a:pPr indent="0" lvl="0" marL="0" rtl="0" algn="l">
              <a:lnSpc>
                <a:spcPct val="95000"/>
              </a:lnSpc>
              <a:spcBef>
                <a:spcPts val="360"/>
              </a:spcBef>
              <a:spcAft>
                <a:spcPts val="0"/>
              </a:spcAft>
              <a:buSzPts val="523"/>
              <a:buNone/>
            </a:pPr>
            <a:r>
              <a:rPr lang="en-US" sz="2340">
                <a:solidFill>
                  <a:schemeClr val="dk1"/>
                </a:solidFill>
              </a:rPr>
              <a:t>However, this also raises novel issues connected to ethics in the digital age </a:t>
            </a:r>
            <a:endParaRPr sz="2340">
              <a:solidFill>
                <a:schemeClr val="dk1"/>
              </a:solidFill>
            </a:endParaRPr>
          </a:p>
          <a:p>
            <a:pPr indent="0" lvl="0" marL="0" rtl="0" algn="l">
              <a:lnSpc>
                <a:spcPct val="95000"/>
              </a:lnSpc>
              <a:spcBef>
                <a:spcPts val="1600"/>
              </a:spcBef>
              <a:spcAft>
                <a:spcPts val="1600"/>
              </a:spcAft>
              <a:buSzPts val="523"/>
              <a:buNone/>
            </a:pPr>
            <a:r>
              <a:t/>
            </a:r>
            <a:endParaRPr sz="234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3"/>
          <p:cNvSpPr txBox="1"/>
          <p:nvPr>
            <p:ph idx="1" type="body"/>
          </p:nvPr>
        </p:nvSpPr>
        <p:spPr>
          <a:xfrm>
            <a:off x="528300" y="2594475"/>
            <a:ext cx="4315200" cy="685800"/>
          </a:xfrm>
          <a:prstGeom prst="rect">
            <a:avLst/>
          </a:prstGeom>
        </p:spPr>
        <p:txBody>
          <a:bodyPr anchorCtr="0" anchor="t" bIns="45700" lIns="91425" spcFirstLastPara="1" rIns="91425" wrap="square" tIns="45700">
            <a:noAutofit/>
          </a:bodyPr>
          <a:lstStyle/>
          <a:p>
            <a:pPr indent="0" lvl="0" marL="0" rtl="0" algn="l">
              <a:lnSpc>
                <a:spcPct val="130000"/>
              </a:lnSpc>
              <a:spcBef>
                <a:spcPts val="2700"/>
              </a:spcBef>
              <a:spcAft>
                <a:spcPts val="1500"/>
              </a:spcAft>
              <a:buSzPts val="275"/>
              <a:buNone/>
            </a:pPr>
            <a:r>
              <a:rPr b="1" lang="en-US" sz="2500">
                <a:solidFill>
                  <a:srgbClr val="222222"/>
                </a:solidFill>
              </a:rPr>
              <a:t>Machine Learning Series:</a:t>
            </a:r>
            <a:endParaRPr>
              <a:solidFill>
                <a:srgbClr val="222222"/>
              </a:solidFill>
            </a:endParaRPr>
          </a:p>
        </p:txBody>
      </p:sp>
      <p:sp>
        <p:nvSpPr>
          <p:cNvPr id="413" name="Google Shape;413;p43"/>
          <p:cNvSpPr txBox="1"/>
          <p:nvPr>
            <p:ph type="title"/>
          </p:nvPr>
        </p:nvSpPr>
        <p:spPr>
          <a:xfrm>
            <a:off x="381000" y="1066800"/>
            <a:ext cx="115701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Upcoming CCSS Research Support Workshops</a:t>
            </a:r>
            <a:endParaRPr/>
          </a:p>
        </p:txBody>
      </p:sp>
      <p:sp>
        <p:nvSpPr>
          <p:cNvPr id="414" name="Google Shape;414;p43"/>
          <p:cNvSpPr txBox="1"/>
          <p:nvPr/>
        </p:nvSpPr>
        <p:spPr>
          <a:xfrm>
            <a:off x="4843500" y="2594475"/>
            <a:ext cx="569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Supervised Learning in Python, Mar 28</a:t>
            </a:r>
            <a:endParaRPr sz="2400"/>
          </a:p>
        </p:txBody>
      </p:sp>
      <p:sp>
        <p:nvSpPr>
          <p:cNvPr id="415" name="Google Shape;415;p43"/>
          <p:cNvSpPr txBox="1"/>
          <p:nvPr/>
        </p:nvSpPr>
        <p:spPr>
          <a:xfrm>
            <a:off x="528300" y="4444000"/>
            <a:ext cx="3371700" cy="5694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2700"/>
              </a:spcBef>
              <a:spcAft>
                <a:spcPts val="1500"/>
              </a:spcAft>
              <a:buNone/>
            </a:pPr>
            <a:r>
              <a:rPr b="1" lang="en-US" sz="2500">
                <a:solidFill>
                  <a:srgbClr val="222222"/>
                </a:solidFill>
              </a:rPr>
              <a:t>Additional Topics</a:t>
            </a:r>
            <a:r>
              <a:rPr b="1" lang="en-US" sz="2500">
                <a:solidFill>
                  <a:srgbClr val="222222"/>
                </a:solidFill>
              </a:rPr>
              <a:t>: </a:t>
            </a:r>
            <a:endParaRPr b="1" sz="1900"/>
          </a:p>
        </p:txBody>
      </p:sp>
      <p:sp>
        <p:nvSpPr>
          <p:cNvPr id="416" name="Google Shape;416;p43"/>
          <p:cNvSpPr txBox="1"/>
          <p:nvPr/>
        </p:nvSpPr>
        <p:spPr>
          <a:xfrm>
            <a:off x="4434225" y="4444000"/>
            <a:ext cx="7840200" cy="10527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2700"/>
              </a:spcBef>
              <a:spcAft>
                <a:spcPts val="0"/>
              </a:spcAft>
              <a:buClr>
                <a:schemeClr val="dk1"/>
              </a:buClr>
              <a:buSzPts val="275"/>
              <a:buFont typeface="Arial"/>
              <a:buNone/>
            </a:pPr>
            <a:r>
              <a:rPr lang="en-US" sz="2300">
                <a:solidFill>
                  <a:srgbClr val="222222"/>
                </a:solidFill>
              </a:rPr>
              <a:t>Documentation with R Studio/R Markdown, Mar 24</a:t>
            </a:r>
            <a:endParaRPr sz="2300">
              <a:solidFill>
                <a:srgbClr val="222222"/>
              </a:solidFill>
            </a:endParaRPr>
          </a:p>
          <a:p>
            <a:pPr indent="0" lvl="0" marL="0" rtl="0" algn="l">
              <a:spcBef>
                <a:spcPts val="1500"/>
              </a:spcBef>
              <a:spcAft>
                <a:spcPts val="0"/>
              </a:spcAft>
              <a:buNone/>
            </a:pPr>
            <a:r>
              <a:t/>
            </a:r>
            <a:endParaRPr/>
          </a:p>
        </p:txBody>
      </p:sp>
      <p:sp>
        <p:nvSpPr>
          <p:cNvPr id="417" name="Google Shape;417;p43"/>
          <p:cNvSpPr txBox="1"/>
          <p:nvPr/>
        </p:nvSpPr>
        <p:spPr>
          <a:xfrm>
            <a:off x="4434225" y="5083900"/>
            <a:ext cx="7840200" cy="10527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2700"/>
              </a:spcBef>
              <a:spcAft>
                <a:spcPts val="0"/>
              </a:spcAft>
              <a:buNone/>
            </a:pPr>
            <a:r>
              <a:rPr lang="en-US" sz="2300">
                <a:solidFill>
                  <a:srgbClr val="222222"/>
                </a:solidFill>
              </a:rPr>
              <a:t>Structural Equation Modeling, Mar 25</a:t>
            </a:r>
            <a:endParaRPr sz="2300">
              <a:solidFill>
                <a:srgbClr val="222222"/>
              </a:solidFill>
            </a:endParaRPr>
          </a:p>
          <a:p>
            <a:pPr indent="0" lvl="0" marL="0" rtl="0" algn="l">
              <a:spcBef>
                <a:spcPts val="1500"/>
              </a:spcBef>
              <a:spcAft>
                <a:spcPts val="0"/>
              </a:spcAft>
              <a:buNone/>
            </a:pPr>
            <a:r>
              <a:t/>
            </a:r>
            <a:endParaRPr/>
          </a:p>
        </p:txBody>
      </p:sp>
      <p:sp>
        <p:nvSpPr>
          <p:cNvPr id="418" name="Google Shape;418;p43"/>
          <p:cNvSpPr txBox="1"/>
          <p:nvPr/>
        </p:nvSpPr>
        <p:spPr>
          <a:xfrm>
            <a:off x="4843500" y="3391300"/>
            <a:ext cx="6241200" cy="10527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2700"/>
              </a:spcBef>
              <a:spcAft>
                <a:spcPts val="0"/>
              </a:spcAft>
              <a:buClr>
                <a:schemeClr val="dk1"/>
              </a:buClr>
              <a:buSzPts val="275"/>
              <a:buFont typeface="Arial"/>
              <a:buNone/>
            </a:pPr>
            <a:r>
              <a:rPr lang="en-US" sz="2300">
                <a:solidFill>
                  <a:schemeClr val="dk1"/>
                </a:solidFill>
              </a:rPr>
              <a:t>Unsupervised Learning in Python, Apr 11st</a:t>
            </a:r>
            <a:endParaRPr sz="2300">
              <a:solidFill>
                <a:schemeClr val="dk1"/>
              </a:solidFill>
            </a:endParaRPr>
          </a:p>
          <a:p>
            <a:pPr indent="0" lvl="0" marL="0" rtl="0" algn="l">
              <a:spcBef>
                <a:spcPts val="15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idx="1" type="body"/>
          </p:nvPr>
        </p:nvSpPr>
        <p:spPr>
          <a:xfrm>
            <a:off x="380100" y="1752600"/>
            <a:ext cx="11571900" cy="3999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sz="1900">
                <a:solidFill>
                  <a:schemeClr val="dk1"/>
                </a:solidFill>
                <a:highlight>
                  <a:schemeClr val="lt1"/>
                </a:highlight>
                <a:latin typeface="Verdana"/>
                <a:ea typeface="Verdana"/>
                <a:cs typeface="Verdana"/>
                <a:sym typeface="Verdana"/>
              </a:rPr>
              <a:t>Cornell University is located on the traditional homelands of the Gayogo̱hó꞉nǫ' (the Cayuga Nation). The Gayogo̱hó꞉nǫ' are members of the Haudenosaunee Confederacy, an alliance of six sovereign Nations with a historic and contemporary presence on this land. The Confederacy precedes the establishment of Cornell University, New York state, and the United States of America. We acknowledge the painful history of Gayogo̱hó꞉nǫ' dispossession, and honor the ongoing connection of Gayogo̱hó꞉nǫ' people, past and present, to these lands and waters.</a:t>
            </a:r>
            <a:endParaRPr sz="1900">
              <a:latin typeface="Verdana"/>
              <a:ea typeface="Verdana"/>
              <a:cs typeface="Verdana"/>
              <a:sym typeface="Verdana"/>
            </a:endParaRPr>
          </a:p>
          <a:p>
            <a:pPr indent="0" lvl="0" marL="0" rtl="0" algn="l">
              <a:spcBef>
                <a:spcPts val="360"/>
              </a:spcBef>
              <a:spcAft>
                <a:spcPts val="1600"/>
              </a:spcAft>
              <a:buNone/>
            </a:pPr>
            <a:r>
              <a:t/>
            </a:r>
            <a:endParaRPr/>
          </a:p>
        </p:txBody>
      </p:sp>
      <p:sp>
        <p:nvSpPr>
          <p:cNvPr id="91" name="Google Shape;91;p17"/>
          <p:cNvSpPr txBox="1"/>
          <p:nvPr>
            <p:ph type="title"/>
          </p:nvPr>
        </p:nvSpPr>
        <p:spPr>
          <a:xfrm>
            <a:off x="381000" y="1066800"/>
            <a:ext cx="115701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Land Acknowledgement</a:t>
            </a:r>
            <a:endParaRPr/>
          </a:p>
        </p:txBody>
      </p:sp>
      <p:sp>
        <p:nvSpPr>
          <p:cNvPr id="92" name="Google Shape;92;p17"/>
          <p:cNvSpPr txBox="1"/>
          <p:nvPr/>
        </p:nvSpPr>
        <p:spPr>
          <a:xfrm>
            <a:off x="381000" y="4517575"/>
            <a:ext cx="109236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00">
                <a:solidFill>
                  <a:schemeClr val="dk1"/>
                </a:solidFill>
              </a:rPr>
              <a:t>Here are additional links for more on the</a:t>
            </a:r>
            <a:r>
              <a:rPr lang="en-US" sz="2000">
                <a:solidFill>
                  <a:schemeClr val="dk1"/>
                </a:solidFill>
                <a:uFill>
                  <a:noFill/>
                </a:uFill>
                <a:hlinkClick r:id="rId3">
                  <a:extLst>
                    <a:ext uri="{A12FA001-AC4F-418D-AE19-62706E023703}">
                      <ahyp:hlinkClr val="tx"/>
                    </a:ext>
                  </a:extLst>
                </a:hlinkClick>
              </a:rPr>
              <a:t> </a:t>
            </a:r>
            <a:r>
              <a:rPr lang="en-US" sz="2000" u="sng">
                <a:solidFill>
                  <a:schemeClr val="accent5"/>
                </a:solidFill>
                <a:hlinkClick r:id="rId4">
                  <a:extLst>
                    <a:ext uri="{A12FA001-AC4F-418D-AE19-62706E023703}">
                      <ahyp:hlinkClr val="tx"/>
                    </a:ext>
                  </a:extLst>
                </a:hlinkClick>
              </a:rPr>
              <a:t>history of Cornell’s violent, colonial formation</a:t>
            </a:r>
            <a:r>
              <a:rPr lang="en-US" sz="2000">
                <a:solidFill>
                  <a:schemeClr val="dk1"/>
                </a:solidFill>
              </a:rPr>
              <a:t>,</a:t>
            </a:r>
            <a:r>
              <a:rPr lang="en-US" sz="2000">
                <a:solidFill>
                  <a:schemeClr val="dk1"/>
                </a:solidFill>
                <a:uFill>
                  <a:noFill/>
                </a:uFill>
                <a:hlinkClick r:id="rId5">
                  <a:extLst>
                    <a:ext uri="{A12FA001-AC4F-418D-AE19-62706E023703}">
                      <ahyp:hlinkClr val="tx"/>
                    </a:ext>
                  </a:extLst>
                </a:hlinkClick>
              </a:rPr>
              <a:t> </a:t>
            </a:r>
            <a:r>
              <a:rPr lang="en-US" sz="2000" u="sng">
                <a:solidFill>
                  <a:schemeClr val="accent5"/>
                </a:solidFill>
                <a:hlinkClick r:id="rId6">
                  <a:extLst>
                    <a:ext uri="{A12FA001-AC4F-418D-AE19-62706E023703}">
                      <ahyp:hlinkClr val="tx"/>
                    </a:ext>
                  </a:extLst>
                </a:hlinkClick>
              </a:rPr>
              <a:t>the movement to return native lands</a:t>
            </a:r>
            <a:r>
              <a:rPr lang="en-US" sz="2000">
                <a:solidFill>
                  <a:schemeClr val="dk1"/>
                </a:solidFill>
              </a:rPr>
              <a:t>, and about the</a:t>
            </a:r>
            <a:r>
              <a:rPr lang="en-US" sz="2000">
                <a:solidFill>
                  <a:schemeClr val="dk1"/>
                </a:solidFill>
                <a:uFill>
                  <a:noFill/>
                </a:uFill>
                <a:hlinkClick r:id="rId7">
                  <a:extLst>
                    <a:ext uri="{A12FA001-AC4F-418D-AE19-62706E023703}">
                      <ahyp:hlinkClr val="tx"/>
                    </a:ext>
                  </a:extLst>
                </a:hlinkClick>
              </a:rPr>
              <a:t> </a:t>
            </a:r>
            <a:r>
              <a:rPr lang="en-US" sz="2000" u="sng">
                <a:solidFill>
                  <a:schemeClr val="accent5"/>
                </a:solidFill>
                <a:hlinkClick r:id="rId8">
                  <a:extLst>
                    <a:ext uri="{A12FA001-AC4F-418D-AE19-62706E023703}">
                      <ahyp:hlinkClr val="tx"/>
                    </a:ext>
                  </a:extLst>
                </a:hlinkClick>
              </a:rPr>
              <a:t>AIISP program at Cornell.</a:t>
            </a:r>
            <a:endParaRPr sz="2000" u="sng">
              <a:solidFill>
                <a:schemeClr val="accent5"/>
              </a:solidFill>
            </a:endParaRPr>
          </a:p>
        </p:txBody>
      </p:sp>
      <p:sp>
        <p:nvSpPr>
          <p:cNvPr id="93" name="Google Shape;93;p17"/>
          <p:cNvSpPr txBox="1"/>
          <p:nvPr/>
        </p:nvSpPr>
        <p:spPr>
          <a:xfrm>
            <a:off x="503450" y="5751600"/>
            <a:ext cx="10147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Consider donating to the </a:t>
            </a:r>
            <a:r>
              <a:rPr lang="en-US" sz="2600">
                <a:solidFill>
                  <a:schemeClr val="dk1"/>
                </a:solidFill>
                <a:highlight>
                  <a:schemeClr val="lt1"/>
                </a:highlight>
              </a:rPr>
              <a:t>Gayogo̱hó꞉nǫʼ </a:t>
            </a:r>
            <a:r>
              <a:rPr lang="en-US" sz="2500">
                <a:solidFill>
                  <a:schemeClr val="dk1"/>
                </a:solidFill>
              </a:rPr>
              <a:t>sovereignty initiative </a:t>
            </a:r>
            <a:r>
              <a:rPr lang="en-US" sz="2500" u="sng">
                <a:solidFill>
                  <a:schemeClr val="accent5"/>
                </a:solidFill>
                <a:hlinkClick r:id="rId9">
                  <a:extLst>
                    <a:ext uri="{A12FA001-AC4F-418D-AE19-62706E023703}">
                      <ahyp:hlinkClr val="tx"/>
                    </a:ext>
                  </a:extLst>
                </a:hlinkClick>
              </a:rPr>
              <a:t>here</a:t>
            </a:r>
            <a:r>
              <a:rPr lang="en-US" sz="2500">
                <a:solidFill>
                  <a:schemeClr val="dk1"/>
                </a:solidFill>
              </a:rPr>
              <a:t>. </a:t>
            </a:r>
            <a:endParaRPr sz="25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4"/>
          <p:cNvSpPr txBox="1"/>
          <p:nvPr>
            <p:ph type="title"/>
          </p:nvPr>
        </p:nvSpPr>
        <p:spPr>
          <a:xfrm>
            <a:off x="494697" y="2318625"/>
            <a:ext cx="6370200" cy="1143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sz="3700"/>
              <a:t>Thank you! Questions?</a:t>
            </a:r>
            <a:endParaRPr sz="3700"/>
          </a:p>
        </p:txBody>
      </p:sp>
      <p:sp>
        <p:nvSpPr>
          <p:cNvPr id="424" name="Google Shape;424;p44"/>
          <p:cNvSpPr txBox="1"/>
          <p:nvPr>
            <p:ph idx="1" type="body"/>
          </p:nvPr>
        </p:nvSpPr>
        <p:spPr>
          <a:xfrm>
            <a:off x="444500" y="3773000"/>
            <a:ext cx="8537400" cy="1682700"/>
          </a:xfrm>
          <a:prstGeom prst="rect">
            <a:avLst/>
          </a:prstGeom>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1"/>
              </a:buClr>
              <a:buSzPts val="688"/>
              <a:buFont typeface="Arial"/>
              <a:buNone/>
            </a:pPr>
            <a:r>
              <a:rPr lang="en-US">
                <a:solidFill>
                  <a:srgbClr val="FFFFFF"/>
                </a:solidFill>
                <a:latin typeface="Verdana"/>
                <a:ea typeface="Verdana"/>
                <a:cs typeface="Verdana"/>
                <a:sym typeface="Verdana"/>
              </a:rPr>
              <a:t>Remy Stewart</a:t>
            </a:r>
            <a:endParaRPr>
              <a:solidFill>
                <a:srgbClr val="FFFFFF"/>
              </a:solidFill>
              <a:latin typeface="Verdana"/>
              <a:ea typeface="Verdana"/>
              <a:cs typeface="Verdana"/>
              <a:sym typeface="Verdana"/>
            </a:endParaRPr>
          </a:p>
          <a:p>
            <a:pPr indent="0" lvl="0" marL="0" rtl="0" algn="l">
              <a:lnSpc>
                <a:spcPct val="95000"/>
              </a:lnSpc>
              <a:spcBef>
                <a:spcPts val="1600"/>
              </a:spcBef>
              <a:spcAft>
                <a:spcPts val="0"/>
              </a:spcAft>
              <a:buClr>
                <a:schemeClr val="dk1"/>
              </a:buClr>
              <a:buSzPts val="688"/>
              <a:buFont typeface="Arial"/>
              <a:buNone/>
            </a:pPr>
            <a:r>
              <a:rPr lang="en-US">
                <a:latin typeface="Verdana"/>
                <a:ea typeface="Verdana"/>
                <a:cs typeface="Verdana"/>
                <a:sym typeface="Verdana"/>
              </a:rPr>
              <a:t>CCSS Data Science Consultant</a:t>
            </a:r>
            <a:endParaRPr>
              <a:solidFill>
                <a:srgbClr val="FFFFFF"/>
              </a:solidFill>
              <a:latin typeface="Verdana"/>
              <a:ea typeface="Verdana"/>
              <a:cs typeface="Verdana"/>
              <a:sym typeface="Verdana"/>
            </a:endParaRPr>
          </a:p>
          <a:p>
            <a:pPr indent="0" lvl="0" marL="0" rtl="0" algn="l">
              <a:lnSpc>
                <a:spcPct val="95000"/>
              </a:lnSpc>
              <a:spcBef>
                <a:spcPts val="1600"/>
              </a:spcBef>
              <a:spcAft>
                <a:spcPts val="1600"/>
              </a:spcAft>
              <a:buClr>
                <a:schemeClr val="dk1"/>
              </a:buClr>
              <a:buSzPts val="688"/>
              <a:buFont typeface="Arial"/>
              <a:buNone/>
            </a:pPr>
            <a:r>
              <a:rPr lang="en-US">
                <a:solidFill>
                  <a:srgbClr val="FFFFFF"/>
                </a:solidFill>
                <a:latin typeface="Verdana"/>
                <a:ea typeface="Verdana"/>
                <a:cs typeface="Verdana"/>
                <a:sym typeface="Verdana"/>
              </a:rPr>
              <a:t>PhD Candidate in Sociology</a:t>
            </a:r>
            <a:r>
              <a:rPr lang="en-US">
                <a:solidFill>
                  <a:srgbClr val="FFFFFF"/>
                </a:solidFill>
                <a:latin typeface="Verdana"/>
                <a:ea typeface="Verdana"/>
                <a:cs typeface="Verdana"/>
                <a:sym typeface="Verdana"/>
              </a:rPr>
              <a:t>							</a:t>
            </a:r>
            <a:br>
              <a:rPr lang="en-US">
                <a:solidFill>
                  <a:srgbClr val="FFFFFF"/>
                </a:solidFill>
                <a:latin typeface="Verdana"/>
                <a:ea typeface="Verdana"/>
                <a:cs typeface="Verdana"/>
                <a:sym typeface="Verdana"/>
              </a:rPr>
            </a:br>
            <a:r>
              <a:rPr lang="en-US" u="sng">
                <a:latin typeface="Verdana"/>
                <a:ea typeface="Verdana"/>
                <a:cs typeface="Verdana"/>
                <a:sym typeface="Verdana"/>
                <a:hlinkClick r:id="rId3"/>
              </a:rPr>
              <a:t>CCSS-ResearchSupport@cornell.edu</a:t>
            </a:r>
            <a:r>
              <a:rPr lang="en-US">
                <a:latin typeface="Verdana"/>
                <a:ea typeface="Verdana"/>
                <a:cs typeface="Verdana"/>
                <a:sym typeface="Verdana"/>
              </a:rPr>
              <a:t>	</a:t>
            </a:r>
            <a:r>
              <a:rPr lang="en-US">
                <a:solidFill>
                  <a:srgbClr val="FFFFFF"/>
                </a:solidFill>
                <a:latin typeface="Verdana"/>
                <a:ea typeface="Verdana"/>
                <a:cs typeface="Verdana"/>
                <a:sym typeface="Verdana"/>
              </a:rPr>
              <a:t>			</a:t>
            </a:r>
            <a:endParaRPr sz="2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idx="1" type="body"/>
          </p:nvPr>
        </p:nvSpPr>
        <p:spPr>
          <a:xfrm>
            <a:off x="2611375" y="1610325"/>
            <a:ext cx="11571900" cy="3382200"/>
          </a:xfrm>
          <a:prstGeom prst="rect">
            <a:avLst/>
          </a:prstGeom>
        </p:spPr>
        <p:txBody>
          <a:bodyPr anchorCtr="0" anchor="t" bIns="45700" lIns="91425" spcFirstLastPara="1" rIns="91425" wrap="square" tIns="45700">
            <a:noAutofit/>
          </a:bodyPr>
          <a:lstStyle/>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Introduction</a:t>
            </a:r>
            <a:endParaRPr b="1"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Text Preprocessing</a:t>
            </a:r>
            <a:endParaRPr b="1"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Text Preprocessing Code Demo [15 min]</a:t>
            </a:r>
            <a:endParaRPr b="1" sz="2300">
              <a:solidFill>
                <a:schemeClr val="dk1"/>
              </a:solidFill>
            </a:endParaRPr>
          </a:p>
          <a:p>
            <a:pPr indent="-374650" lvl="0" marL="457200" rtl="0" algn="l">
              <a:spcBef>
                <a:spcPts val="0"/>
              </a:spcBef>
              <a:spcAft>
                <a:spcPts val="0"/>
              </a:spcAft>
              <a:buClr>
                <a:schemeClr val="dk1"/>
              </a:buClr>
              <a:buSzPts val="2300"/>
              <a:buAutoNum type="arabicPeriod"/>
            </a:pPr>
            <a:r>
              <a:rPr b="1" lang="en-US" sz="2300">
                <a:solidFill>
                  <a:schemeClr val="dk1"/>
                </a:solidFill>
              </a:rPr>
              <a:t>Break [3 min]</a:t>
            </a:r>
            <a:endParaRPr b="1"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Dictionaries &amp; Sentiment Analysis</a:t>
            </a:r>
            <a:endParaRPr b="1"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Sentiment Analysis Code Demo [15 min]</a:t>
            </a:r>
            <a:endParaRPr b="1"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Additional Methods</a:t>
            </a:r>
            <a:endParaRPr b="1"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Ethics </a:t>
            </a:r>
            <a:endParaRPr b="1"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Conclusion </a:t>
            </a:r>
            <a:endParaRPr b="1"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Open Q &amp; A</a:t>
            </a:r>
            <a:endParaRPr b="1" sz="2900"/>
          </a:p>
        </p:txBody>
      </p:sp>
      <p:sp>
        <p:nvSpPr>
          <p:cNvPr id="99" name="Google Shape;99;p18"/>
          <p:cNvSpPr txBox="1"/>
          <p:nvPr>
            <p:ph type="title"/>
          </p:nvPr>
        </p:nvSpPr>
        <p:spPr>
          <a:xfrm>
            <a:off x="2199175" y="737200"/>
            <a:ext cx="115701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Workshop Outline</a:t>
            </a:r>
            <a:endParaRPr b="1"/>
          </a:p>
        </p:txBody>
      </p:sp>
      <p:sp>
        <p:nvSpPr>
          <p:cNvPr id="100" name="Google Shape;100;p18"/>
          <p:cNvSpPr/>
          <p:nvPr/>
        </p:nvSpPr>
        <p:spPr>
          <a:xfrm>
            <a:off x="0" y="303525"/>
            <a:ext cx="1850100" cy="6554700"/>
          </a:xfrm>
          <a:prstGeom prst="rect">
            <a:avLst/>
          </a:prstGeom>
          <a:solidFill>
            <a:srgbClr val="EA4F4F">
              <a:alpha val="9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p:nvPr/>
        </p:nvSpPr>
        <p:spPr>
          <a:xfrm rot="5400000">
            <a:off x="6791825" y="1464875"/>
            <a:ext cx="451500" cy="10335000"/>
          </a:xfrm>
          <a:prstGeom prst="rect">
            <a:avLst/>
          </a:prstGeom>
          <a:solidFill>
            <a:srgbClr val="FFBC9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p:nvPr/>
        </p:nvSpPr>
        <p:spPr>
          <a:xfrm>
            <a:off x="7632325" y="3375375"/>
            <a:ext cx="4257600" cy="32079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txBox="1"/>
          <p:nvPr>
            <p:ph idx="1" type="body"/>
          </p:nvPr>
        </p:nvSpPr>
        <p:spPr>
          <a:xfrm>
            <a:off x="538675" y="1505800"/>
            <a:ext cx="11571900" cy="511500"/>
          </a:xfrm>
          <a:prstGeom prst="rect">
            <a:avLst/>
          </a:prstGeom>
        </p:spPr>
        <p:txBody>
          <a:bodyPr anchorCtr="0" anchor="t" bIns="45700" lIns="91425" spcFirstLastPara="1" rIns="91425" wrap="square" tIns="45700">
            <a:normAutofit/>
          </a:bodyPr>
          <a:lstStyle/>
          <a:p>
            <a:pPr indent="0" lvl="0" marL="0" rtl="0" algn="l">
              <a:spcBef>
                <a:spcPts val="360"/>
              </a:spcBef>
              <a:spcAft>
                <a:spcPts val="1600"/>
              </a:spcAft>
              <a:buNone/>
            </a:pPr>
            <a:r>
              <a:rPr lang="en-US">
                <a:solidFill>
                  <a:schemeClr val="dk1"/>
                </a:solidFill>
              </a:rPr>
              <a:t>Text has always been an integral data source within social science research</a:t>
            </a:r>
            <a:endParaRPr>
              <a:solidFill>
                <a:schemeClr val="dk1"/>
              </a:solidFill>
            </a:endParaRPr>
          </a:p>
        </p:txBody>
      </p:sp>
      <p:sp>
        <p:nvSpPr>
          <p:cNvPr id="108" name="Google Shape;108;p19"/>
          <p:cNvSpPr txBox="1"/>
          <p:nvPr>
            <p:ph type="title"/>
          </p:nvPr>
        </p:nvSpPr>
        <p:spPr>
          <a:xfrm>
            <a:off x="345400" y="593600"/>
            <a:ext cx="32718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Text as Data</a:t>
            </a:r>
            <a:endParaRPr/>
          </a:p>
        </p:txBody>
      </p:sp>
      <p:sp>
        <p:nvSpPr>
          <p:cNvPr id="109" name="Google Shape;109;p19"/>
          <p:cNvSpPr txBox="1"/>
          <p:nvPr>
            <p:ph idx="1" type="body"/>
          </p:nvPr>
        </p:nvSpPr>
        <p:spPr>
          <a:xfrm>
            <a:off x="538675" y="3642138"/>
            <a:ext cx="4657800" cy="7392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1600"/>
              </a:spcAft>
              <a:buNone/>
            </a:pPr>
            <a:r>
              <a:rPr lang="en-US" sz="2600">
                <a:solidFill>
                  <a:schemeClr val="dk1"/>
                </a:solidFill>
              </a:rPr>
              <a:t>Information Age has rapidly shifted these circumstances:</a:t>
            </a:r>
            <a:endParaRPr sz="2600">
              <a:solidFill>
                <a:schemeClr val="dk1"/>
              </a:solidFill>
            </a:endParaRPr>
          </a:p>
        </p:txBody>
      </p:sp>
      <p:sp>
        <p:nvSpPr>
          <p:cNvPr id="110" name="Google Shape;110;p19"/>
          <p:cNvSpPr txBox="1"/>
          <p:nvPr/>
        </p:nvSpPr>
        <p:spPr>
          <a:xfrm>
            <a:off x="477000" y="2243700"/>
            <a:ext cx="10398300" cy="97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400">
                <a:solidFill>
                  <a:schemeClr val="dk1"/>
                </a:solidFill>
              </a:rPr>
              <a:t>Often has been limited to qualitative methods due to lacking applicable tools, computational resources, and sharp </a:t>
            </a:r>
            <a:r>
              <a:rPr lang="en-US" sz="2400">
                <a:solidFill>
                  <a:schemeClr val="dk1"/>
                </a:solidFill>
              </a:rPr>
              <a:t>methods </a:t>
            </a:r>
            <a:r>
              <a:rPr lang="en-US" sz="2400">
                <a:solidFill>
                  <a:schemeClr val="dk1"/>
                </a:solidFill>
              </a:rPr>
              <a:t>learning curves </a:t>
            </a:r>
            <a:endParaRPr sz="2400">
              <a:solidFill>
                <a:schemeClr val="dk1"/>
              </a:solidFill>
            </a:endParaRPr>
          </a:p>
        </p:txBody>
      </p:sp>
      <p:sp>
        <p:nvSpPr>
          <p:cNvPr id="111" name="Google Shape;111;p19"/>
          <p:cNvSpPr txBox="1"/>
          <p:nvPr/>
        </p:nvSpPr>
        <p:spPr>
          <a:xfrm>
            <a:off x="441775" y="4800875"/>
            <a:ext cx="7624500" cy="1302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360"/>
              </a:spcBef>
              <a:spcAft>
                <a:spcPts val="0"/>
              </a:spcAft>
              <a:buClr>
                <a:schemeClr val="dk1"/>
              </a:buClr>
              <a:buSzPts val="1600"/>
              <a:buChar char="-"/>
            </a:pPr>
            <a:r>
              <a:rPr lang="en-US" sz="2200">
                <a:solidFill>
                  <a:schemeClr val="dk1"/>
                </a:solidFill>
              </a:rPr>
              <a:t>Wide range of emergent innovative methods</a:t>
            </a:r>
            <a:endParaRPr sz="22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2200">
                <a:solidFill>
                  <a:schemeClr val="dk1"/>
                </a:solidFill>
              </a:rPr>
              <a:t>Cheaper and more powerful compute resources</a:t>
            </a:r>
            <a:endParaRPr sz="22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2200">
                <a:solidFill>
                  <a:schemeClr val="dk1"/>
                </a:solidFill>
              </a:rPr>
              <a:t>Open-source software that is accessible to learn</a:t>
            </a:r>
            <a:endParaRPr sz="1200">
              <a:solidFill>
                <a:schemeClr val="dk1"/>
              </a:solidFill>
            </a:endParaRPr>
          </a:p>
        </p:txBody>
      </p:sp>
      <p:pic>
        <p:nvPicPr>
          <p:cNvPr id="112" name="Google Shape;112;p19"/>
          <p:cNvPicPr preferRelativeResize="0"/>
          <p:nvPr/>
        </p:nvPicPr>
        <p:blipFill>
          <a:blip r:embed="rId3">
            <a:alphaModFix/>
          </a:blip>
          <a:stretch>
            <a:fillRect/>
          </a:stretch>
        </p:blipFill>
        <p:spPr>
          <a:xfrm>
            <a:off x="7817625" y="3555250"/>
            <a:ext cx="3887001" cy="2911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p:nvPr/>
        </p:nvSpPr>
        <p:spPr>
          <a:xfrm>
            <a:off x="159475" y="575525"/>
            <a:ext cx="7300200" cy="59814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txBox="1"/>
          <p:nvPr>
            <p:ph idx="1" type="body"/>
          </p:nvPr>
        </p:nvSpPr>
        <p:spPr>
          <a:xfrm>
            <a:off x="7766100" y="1531500"/>
            <a:ext cx="3852900" cy="1370400"/>
          </a:xfrm>
          <a:prstGeom prst="rect">
            <a:avLst/>
          </a:prstGeom>
        </p:spPr>
        <p:txBody>
          <a:bodyPr anchorCtr="0" anchor="t" bIns="45700" lIns="91425" spcFirstLastPara="1" rIns="91425" wrap="square" tIns="45700">
            <a:normAutofit/>
          </a:bodyPr>
          <a:lstStyle/>
          <a:p>
            <a:pPr indent="0" lvl="0" marL="0" rtl="0" algn="l">
              <a:spcBef>
                <a:spcPts val="360"/>
              </a:spcBef>
              <a:spcAft>
                <a:spcPts val="1600"/>
              </a:spcAft>
              <a:buNone/>
            </a:pPr>
            <a:r>
              <a:rPr lang="en-US">
                <a:solidFill>
                  <a:schemeClr val="dk1"/>
                </a:solidFill>
              </a:rPr>
              <a:t>Text data is being created rapidly as more written behavior is recorded online</a:t>
            </a:r>
            <a:endParaRPr>
              <a:solidFill>
                <a:schemeClr val="dk1"/>
              </a:solidFill>
            </a:endParaRPr>
          </a:p>
        </p:txBody>
      </p:sp>
      <p:sp>
        <p:nvSpPr>
          <p:cNvPr id="119" name="Google Shape;119;p20"/>
          <p:cNvSpPr txBox="1"/>
          <p:nvPr>
            <p:ph type="title"/>
          </p:nvPr>
        </p:nvSpPr>
        <p:spPr>
          <a:xfrm>
            <a:off x="7766100" y="575525"/>
            <a:ext cx="44655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Digital Trace Data </a:t>
            </a:r>
            <a:endParaRPr/>
          </a:p>
        </p:txBody>
      </p:sp>
      <p:pic>
        <p:nvPicPr>
          <p:cNvPr id="120" name="Google Shape;120;p20"/>
          <p:cNvPicPr preferRelativeResize="0"/>
          <p:nvPr/>
        </p:nvPicPr>
        <p:blipFill>
          <a:blip r:embed="rId3">
            <a:alphaModFix/>
          </a:blip>
          <a:stretch>
            <a:fillRect/>
          </a:stretch>
        </p:blipFill>
        <p:spPr>
          <a:xfrm>
            <a:off x="357700" y="896150"/>
            <a:ext cx="6795124" cy="5342900"/>
          </a:xfrm>
          <a:prstGeom prst="rect">
            <a:avLst/>
          </a:prstGeom>
          <a:noFill/>
          <a:ln>
            <a:noFill/>
          </a:ln>
        </p:spPr>
      </p:pic>
      <p:sp>
        <p:nvSpPr>
          <p:cNvPr id="121" name="Google Shape;121;p20"/>
          <p:cNvSpPr txBox="1"/>
          <p:nvPr/>
        </p:nvSpPr>
        <p:spPr>
          <a:xfrm>
            <a:off x="7766100" y="5059700"/>
            <a:ext cx="4097700" cy="140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400">
                <a:solidFill>
                  <a:schemeClr val="dk1"/>
                </a:solidFill>
              </a:rPr>
              <a:t>Closely linked to the explosive growth of social media &amp; online communities </a:t>
            </a:r>
            <a:endParaRPr sz="2400">
              <a:solidFill>
                <a:schemeClr val="dk1"/>
              </a:solidFill>
            </a:endParaRPr>
          </a:p>
        </p:txBody>
      </p:sp>
      <p:sp>
        <p:nvSpPr>
          <p:cNvPr id="122" name="Google Shape;122;p20"/>
          <p:cNvSpPr txBox="1"/>
          <p:nvPr/>
        </p:nvSpPr>
        <p:spPr>
          <a:xfrm>
            <a:off x="7766100" y="3098450"/>
            <a:ext cx="4406700" cy="182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400">
                <a:solidFill>
                  <a:schemeClr val="dk1"/>
                </a:solidFill>
              </a:rPr>
              <a:t>Digital traces or footprints of our thoughts, feelings, behaviors, and relationships embedded in text</a:t>
            </a:r>
            <a:endParaRPr sz="24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p:nvPr/>
        </p:nvSpPr>
        <p:spPr>
          <a:xfrm>
            <a:off x="490725" y="3135125"/>
            <a:ext cx="11360700" cy="34902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1"/>
          <p:cNvSpPr txBox="1"/>
          <p:nvPr>
            <p:ph idx="1" type="body"/>
          </p:nvPr>
        </p:nvSpPr>
        <p:spPr>
          <a:xfrm>
            <a:off x="438250" y="1396325"/>
            <a:ext cx="11879400" cy="2297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a:solidFill>
                  <a:schemeClr val="dk1"/>
                </a:solidFill>
              </a:rPr>
              <a:t>Digital conversion of</a:t>
            </a:r>
            <a:r>
              <a:rPr lang="en-US">
                <a:solidFill>
                  <a:schemeClr val="dk1"/>
                </a:solidFill>
              </a:rPr>
              <a:t> of books, </a:t>
            </a:r>
            <a:r>
              <a:rPr lang="en-US">
                <a:solidFill>
                  <a:schemeClr val="dk1"/>
                </a:solidFill>
              </a:rPr>
              <a:t>historical</a:t>
            </a:r>
            <a:r>
              <a:rPr lang="en-US">
                <a:solidFill>
                  <a:schemeClr val="dk1"/>
                </a:solidFill>
              </a:rPr>
              <a:t> records, government documents, etc. </a:t>
            </a:r>
            <a:endParaRPr>
              <a:solidFill>
                <a:schemeClr val="dk1"/>
              </a:solidFill>
            </a:endParaRPr>
          </a:p>
          <a:p>
            <a:pPr indent="0" lvl="0" marL="0" rtl="0" algn="l">
              <a:spcBef>
                <a:spcPts val="1600"/>
              </a:spcBef>
              <a:spcAft>
                <a:spcPts val="1600"/>
              </a:spcAft>
              <a:buNone/>
            </a:pPr>
            <a:r>
              <a:rPr lang="en-US">
                <a:solidFill>
                  <a:schemeClr val="dk1"/>
                </a:solidFill>
              </a:rPr>
              <a:t>Transition of previously print-exclusive mediums to digital platforms </a:t>
            </a:r>
            <a:endParaRPr>
              <a:solidFill>
                <a:schemeClr val="dk1"/>
              </a:solidFill>
            </a:endParaRPr>
          </a:p>
        </p:txBody>
      </p:sp>
      <p:sp>
        <p:nvSpPr>
          <p:cNvPr id="129" name="Google Shape;129;p21"/>
          <p:cNvSpPr txBox="1"/>
          <p:nvPr>
            <p:ph type="title"/>
          </p:nvPr>
        </p:nvSpPr>
        <p:spPr>
          <a:xfrm>
            <a:off x="438250" y="534250"/>
            <a:ext cx="59166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Digitization of Printed Text</a:t>
            </a:r>
            <a:endParaRPr/>
          </a:p>
        </p:txBody>
      </p:sp>
      <p:pic>
        <p:nvPicPr>
          <p:cNvPr id="130" name="Google Shape;130;p21"/>
          <p:cNvPicPr preferRelativeResize="0"/>
          <p:nvPr/>
        </p:nvPicPr>
        <p:blipFill>
          <a:blip r:embed="rId3">
            <a:alphaModFix/>
          </a:blip>
          <a:stretch>
            <a:fillRect/>
          </a:stretch>
        </p:blipFill>
        <p:spPr>
          <a:xfrm>
            <a:off x="858387" y="3370550"/>
            <a:ext cx="10625375" cy="3019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idx="1" type="body"/>
          </p:nvPr>
        </p:nvSpPr>
        <p:spPr>
          <a:xfrm>
            <a:off x="566200" y="1228600"/>
            <a:ext cx="11713200" cy="616200"/>
          </a:xfrm>
          <a:prstGeom prst="rect">
            <a:avLst/>
          </a:prstGeom>
        </p:spPr>
        <p:txBody>
          <a:bodyPr anchorCtr="0" anchor="t" bIns="45700" lIns="91425" spcFirstLastPara="1" rIns="91425" wrap="square" tIns="45700">
            <a:normAutofit/>
          </a:bodyPr>
          <a:lstStyle/>
          <a:p>
            <a:pPr indent="0" lvl="0" marL="0" rtl="0" algn="l">
              <a:spcBef>
                <a:spcPts val="360"/>
              </a:spcBef>
              <a:spcAft>
                <a:spcPts val="1600"/>
              </a:spcAft>
              <a:buNone/>
            </a:pPr>
            <a:r>
              <a:rPr lang="en-US" sz="2300">
                <a:solidFill>
                  <a:schemeClr val="dk1"/>
                </a:solidFill>
              </a:rPr>
              <a:t>Interdisciplinary field of using computational tools to interpret text &amp; language   </a:t>
            </a:r>
            <a:endParaRPr sz="2300">
              <a:solidFill>
                <a:schemeClr val="dk1"/>
              </a:solidFill>
            </a:endParaRPr>
          </a:p>
        </p:txBody>
      </p:sp>
      <p:sp>
        <p:nvSpPr>
          <p:cNvPr id="136" name="Google Shape;136;p22"/>
          <p:cNvSpPr txBox="1"/>
          <p:nvPr>
            <p:ph type="title"/>
          </p:nvPr>
        </p:nvSpPr>
        <p:spPr>
          <a:xfrm>
            <a:off x="216775" y="436725"/>
            <a:ext cx="115701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Natural Language Processing (NLP)</a:t>
            </a:r>
            <a:endParaRPr/>
          </a:p>
        </p:txBody>
      </p:sp>
      <p:sp>
        <p:nvSpPr>
          <p:cNvPr id="137" name="Google Shape;137;p22"/>
          <p:cNvSpPr/>
          <p:nvPr/>
        </p:nvSpPr>
        <p:spPr>
          <a:xfrm>
            <a:off x="216775" y="1950875"/>
            <a:ext cx="5324400" cy="38946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txBox="1"/>
          <p:nvPr>
            <p:ph idx="1" type="body"/>
          </p:nvPr>
        </p:nvSpPr>
        <p:spPr>
          <a:xfrm>
            <a:off x="5805825" y="5130300"/>
            <a:ext cx="6337800" cy="13719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SzPts val="852"/>
              <a:buNone/>
            </a:pPr>
            <a:r>
              <a:rPr lang="en-US" sz="2260">
                <a:solidFill>
                  <a:schemeClr val="dk1"/>
                </a:solidFill>
              </a:rPr>
              <a:t>Increasingly more accessible for non-specialists with working programming knowledge </a:t>
            </a:r>
            <a:endParaRPr sz="2260">
              <a:solidFill>
                <a:schemeClr val="dk1"/>
              </a:solidFill>
            </a:endParaRPr>
          </a:p>
        </p:txBody>
      </p:sp>
      <p:sp>
        <p:nvSpPr>
          <p:cNvPr id="139" name="Google Shape;139;p22"/>
          <p:cNvSpPr txBox="1"/>
          <p:nvPr>
            <p:ph idx="1" type="body"/>
          </p:nvPr>
        </p:nvSpPr>
        <p:spPr>
          <a:xfrm>
            <a:off x="5750175" y="3411350"/>
            <a:ext cx="6097500" cy="1524300"/>
          </a:xfrm>
          <a:prstGeom prst="rect">
            <a:avLst/>
          </a:prstGeom>
        </p:spPr>
        <p:txBody>
          <a:bodyPr anchorCtr="0" anchor="t" bIns="45700" lIns="91425" spcFirstLastPara="1" rIns="91425" wrap="square" tIns="45700">
            <a:normAutofit/>
          </a:bodyPr>
          <a:lstStyle/>
          <a:p>
            <a:pPr indent="0" lvl="0" marL="0" rtl="0" algn="l">
              <a:lnSpc>
                <a:spcPct val="115000"/>
              </a:lnSpc>
              <a:spcBef>
                <a:spcPts val="360"/>
              </a:spcBef>
              <a:spcAft>
                <a:spcPts val="1600"/>
              </a:spcAft>
              <a:buNone/>
            </a:pPr>
            <a:r>
              <a:rPr lang="en-US" sz="2200">
                <a:solidFill>
                  <a:schemeClr val="dk1"/>
                </a:solidFill>
              </a:rPr>
              <a:t>Growing ability to navigate context, similarity, varied meanings, and social implications within language</a:t>
            </a:r>
            <a:endParaRPr sz="2200">
              <a:solidFill>
                <a:schemeClr val="dk1"/>
              </a:solidFill>
            </a:endParaRPr>
          </a:p>
        </p:txBody>
      </p:sp>
      <p:sp>
        <p:nvSpPr>
          <p:cNvPr id="140" name="Google Shape;140;p22"/>
          <p:cNvSpPr txBox="1"/>
          <p:nvPr>
            <p:ph idx="1" type="body"/>
          </p:nvPr>
        </p:nvSpPr>
        <p:spPr>
          <a:xfrm>
            <a:off x="5805825" y="2092125"/>
            <a:ext cx="5745900" cy="1071900"/>
          </a:xfrm>
          <a:prstGeom prst="rect">
            <a:avLst/>
          </a:prstGeom>
        </p:spPr>
        <p:txBody>
          <a:bodyPr anchorCtr="0" anchor="t" bIns="45700" lIns="91425" spcFirstLastPara="1" rIns="91425" wrap="square" tIns="45700">
            <a:normAutofit lnSpcReduction="20000"/>
          </a:bodyPr>
          <a:lstStyle/>
          <a:p>
            <a:pPr indent="0" lvl="0" marL="0" rtl="0" algn="l">
              <a:lnSpc>
                <a:spcPct val="115000"/>
              </a:lnSpc>
              <a:spcBef>
                <a:spcPts val="360"/>
              </a:spcBef>
              <a:spcAft>
                <a:spcPts val="1600"/>
              </a:spcAft>
              <a:buNone/>
            </a:pPr>
            <a:r>
              <a:rPr lang="en-US" sz="2200">
                <a:solidFill>
                  <a:schemeClr val="dk1"/>
                </a:solidFill>
              </a:rPr>
              <a:t>Powering the AI behind language translation, audio-to-text transcription, speech recognition (Siri, Alexa, etc.), and beyond   </a:t>
            </a:r>
            <a:endParaRPr sz="2200">
              <a:solidFill>
                <a:schemeClr val="dk1"/>
              </a:solidFill>
            </a:endParaRPr>
          </a:p>
        </p:txBody>
      </p:sp>
      <p:pic>
        <p:nvPicPr>
          <p:cNvPr id="141" name="Google Shape;141;p22"/>
          <p:cNvPicPr preferRelativeResize="0"/>
          <p:nvPr/>
        </p:nvPicPr>
        <p:blipFill rotWithShape="1">
          <a:blip r:embed="rId3">
            <a:alphaModFix/>
          </a:blip>
          <a:srcRect b="0" l="10943" r="11107" t="0"/>
          <a:stretch/>
        </p:blipFill>
        <p:spPr>
          <a:xfrm>
            <a:off x="455188" y="2147500"/>
            <a:ext cx="4847563" cy="3501350"/>
          </a:xfrm>
          <a:prstGeom prst="rect">
            <a:avLst/>
          </a:prstGeom>
          <a:noFill/>
          <a:ln>
            <a:noFill/>
          </a:ln>
        </p:spPr>
      </p:pic>
      <p:sp>
        <p:nvSpPr>
          <p:cNvPr id="142" name="Google Shape;142;p22"/>
          <p:cNvSpPr/>
          <p:nvPr/>
        </p:nvSpPr>
        <p:spPr>
          <a:xfrm>
            <a:off x="0" y="6502200"/>
            <a:ext cx="12192000" cy="35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p:nvPr/>
        </p:nvSpPr>
        <p:spPr>
          <a:xfrm>
            <a:off x="520350" y="2883625"/>
            <a:ext cx="11360700" cy="35631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txBox="1"/>
          <p:nvPr>
            <p:ph type="title"/>
          </p:nvPr>
        </p:nvSpPr>
        <p:spPr>
          <a:xfrm>
            <a:off x="310950" y="429725"/>
            <a:ext cx="115701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Computational Social Sciences (CSS)</a:t>
            </a:r>
            <a:endParaRPr/>
          </a:p>
        </p:txBody>
      </p:sp>
      <p:pic>
        <p:nvPicPr>
          <p:cNvPr id="149" name="Google Shape;149;p23"/>
          <p:cNvPicPr preferRelativeResize="0"/>
          <p:nvPr/>
        </p:nvPicPr>
        <p:blipFill>
          <a:blip r:embed="rId3">
            <a:alphaModFix/>
          </a:blip>
          <a:stretch>
            <a:fillRect/>
          </a:stretch>
        </p:blipFill>
        <p:spPr>
          <a:xfrm>
            <a:off x="1403850" y="2787050"/>
            <a:ext cx="9593699" cy="3695875"/>
          </a:xfrm>
          <a:prstGeom prst="rect">
            <a:avLst/>
          </a:prstGeom>
          <a:noFill/>
          <a:ln>
            <a:noFill/>
          </a:ln>
        </p:spPr>
      </p:pic>
      <p:sp>
        <p:nvSpPr>
          <p:cNvPr id="150" name="Google Shape;150;p23"/>
          <p:cNvSpPr txBox="1"/>
          <p:nvPr/>
        </p:nvSpPr>
        <p:spPr>
          <a:xfrm>
            <a:off x="1887750" y="6446725"/>
            <a:ext cx="8416500" cy="71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200">
                <a:solidFill>
                  <a:schemeClr val="dk1"/>
                </a:solidFill>
                <a:highlight>
                  <a:srgbClr val="FFFFFF"/>
                </a:highlight>
                <a:latin typeface="Helvetica Neue"/>
                <a:ea typeface="Helvetica Neue"/>
                <a:cs typeface="Helvetica Neue"/>
                <a:sym typeface="Helvetica Neue"/>
              </a:rPr>
              <a:t>Word embeddings from Kozlowski, Taddy, and Evans (2019) &amp; Structural Topic Models from Wilkerson &amp; Casas (2017)</a:t>
            </a:r>
            <a:endParaRPr sz="1200">
              <a:solidFill>
                <a:schemeClr val="dk1"/>
              </a:solidFill>
              <a:highlight>
                <a:srgbClr val="FFFFFF"/>
              </a:highlight>
              <a:latin typeface="Helvetica Neue"/>
              <a:ea typeface="Helvetica Neue"/>
              <a:cs typeface="Helvetica Neue"/>
              <a:sym typeface="Helvetica Neue"/>
            </a:endParaRPr>
          </a:p>
          <a:p>
            <a:pPr indent="0" lvl="0" marL="0" rtl="0" algn="l">
              <a:lnSpc>
                <a:spcPct val="115000"/>
              </a:lnSpc>
              <a:spcBef>
                <a:spcPts val="1000"/>
              </a:spcBef>
              <a:spcAft>
                <a:spcPts val="0"/>
              </a:spcAft>
              <a:buNone/>
            </a:pPr>
            <a:r>
              <a:t/>
            </a:r>
            <a:endParaRPr sz="1200">
              <a:solidFill>
                <a:srgbClr val="333333"/>
              </a:solidFill>
              <a:highlight>
                <a:srgbClr val="FFFFFF"/>
              </a:highlight>
              <a:latin typeface="Helvetica Neue"/>
              <a:ea typeface="Helvetica Neue"/>
              <a:cs typeface="Helvetica Neue"/>
              <a:sym typeface="Helvetica Neue"/>
            </a:endParaRPr>
          </a:p>
        </p:txBody>
      </p:sp>
      <p:sp>
        <p:nvSpPr>
          <p:cNvPr id="151" name="Google Shape;151;p23"/>
          <p:cNvSpPr txBox="1"/>
          <p:nvPr/>
        </p:nvSpPr>
        <p:spPr>
          <a:xfrm>
            <a:off x="306725" y="1854413"/>
            <a:ext cx="10795800" cy="8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100">
                <a:solidFill>
                  <a:schemeClr val="dk1"/>
                </a:solidFill>
                <a:highlight>
                  <a:srgbClr val="FFFFFF"/>
                </a:highlight>
              </a:rPr>
              <a:t>NLP as a natural computational approach to integrate within social </a:t>
            </a:r>
            <a:r>
              <a:rPr lang="en-US" sz="2100">
                <a:solidFill>
                  <a:schemeClr val="dk1"/>
                </a:solidFill>
                <a:highlight>
                  <a:srgbClr val="FFFFFF"/>
                </a:highlight>
              </a:rPr>
              <a:t>science</a:t>
            </a:r>
            <a:r>
              <a:rPr lang="en-US" sz="2100">
                <a:solidFill>
                  <a:schemeClr val="dk1"/>
                </a:solidFill>
                <a:highlight>
                  <a:srgbClr val="FFFFFF"/>
                </a:highlight>
              </a:rPr>
              <a:t> research </a:t>
            </a:r>
            <a:endParaRPr sz="2100">
              <a:solidFill>
                <a:schemeClr val="dk1"/>
              </a:solidFill>
              <a:highlight>
                <a:srgbClr val="FFFFFF"/>
              </a:highlight>
            </a:endParaRPr>
          </a:p>
          <a:p>
            <a:pPr indent="0" lvl="0" marL="0" rtl="0" algn="l">
              <a:lnSpc>
                <a:spcPct val="115000"/>
              </a:lnSpc>
              <a:spcBef>
                <a:spcPts val="1000"/>
              </a:spcBef>
              <a:spcAft>
                <a:spcPts val="0"/>
              </a:spcAft>
              <a:buNone/>
            </a:pPr>
            <a:r>
              <a:t/>
            </a:r>
            <a:endParaRPr sz="1200">
              <a:solidFill>
                <a:srgbClr val="333333"/>
              </a:solidFill>
              <a:highlight>
                <a:srgbClr val="FFFFFF"/>
              </a:highlight>
              <a:latin typeface="Helvetica Neue"/>
              <a:ea typeface="Helvetica Neue"/>
              <a:cs typeface="Helvetica Neue"/>
              <a:sym typeface="Helvetica Neue"/>
            </a:endParaRPr>
          </a:p>
        </p:txBody>
      </p:sp>
      <p:sp>
        <p:nvSpPr>
          <p:cNvPr id="152" name="Google Shape;152;p23"/>
          <p:cNvSpPr txBox="1"/>
          <p:nvPr/>
        </p:nvSpPr>
        <p:spPr>
          <a:xfrm>
            <a:off x="306725" y="1115525"/>
            <a:ext cx="11360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highlight>
                  <a:srgbClr val="FFFFFF"/>
                </a:highlight>
              </a:rPr>
              <a:t>“Development and application of computational methods to complex, typically large-scale, human (sometimes simulated) behavioral data” (Lazer et al. 2009: 721)</a:t>
            </a:r>
            <a:endParaRPr sz="2200"/>
          </a:p>
        </p:txBody>
      </p:sp>
      <p:sp>
        <p:nvSpPr>
          <p:cNvPr id="153" name="Google Shape;153;p23"/>
          <p:cNvSpPr txBox="1"/>
          <p:nvPr/>
        </p:nvSpPr>
        <p:spPr>
          <a:xfrm>
            <a:off x="310950" y="2294450"/>
            <a:ext cx="7875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highlight>
                  <a:srgbClr val="FFFFFF"/>
                </a:highlight>
              </a:rPr>
              <a:t>Wide usability across social science disciplines &amp; research topics </a:t>
            </a:r>
            <a:endParaRPr sz="21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